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1" r:id="rId2"/>
    <p:sldId id="403" r:id="rId3"/>
    <p:sldId id="404" r:id="rId4"/>
    <p:sldId id="409" r:id="rId5"/>
    <p:sldId id="406" r:id="rId6"/>
    <p:sldId id="410" r:id="rId7"/>
    <p:sldId id="355" r:id="rId8"/>
    <p:sldId id="338" r:id="rId9"/>
    <p:sldId id="407" r:id="rId10"/>
    <p:sldId id="350" r:id="rId11"/>
    <p:sldId id="400" r:id="rId12"/>
    <p:sldId id="312" r:id="rId13"/>
    <p:sldId id="408" r:id="rId14"/>
    <p:sldId id="335" r:id="rId15"/>
    <p:sldId id="267" r:id="rId16"/>
    <p:sldId id="401" r:id="rId17"/>
    <p:sldId id="305" r:id="rId18"/>
    <p:sldId id="307" r:id="rId19"/>
    <p:sldId id="268" r:id="rId20"/>
    <p:sldId id="273" r:id="rId21"/>
    <p:sldId id="405" r:id="rId22"/>
    <p:sldId id="326" r:id="rId23"/>
    <p:sldId id="334" r:id="rId24"/>
    <p:sldId id="322" r:id="rId25"/>
    <p:sldId id="315" r:id="rId26"/>
    <p:sldId id="316" r:id="rId27"/>
    <p:sldId id="320" r:id="rId28"/>
    <p:sldId id="328" r:id="rId29"/>
    <p:sldId id="317" r:id="rId30"/>
    <p:sldId id="321" r:id="rId31"/>
    <p:sldId id="323" r:id="rId32"/>
    <p:sldId id="278" r:id="rId33"/>
    <p:sldId id="324" r:id="rId34"/>
    <p:sldId id="331" r:id="rId3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beth Ledner" initials="LL" lastIdx="1" clrIdx="0">
    <p:extLst>
      <p:ext uri="{19B8F6BF-5375-455C-9EA6-DF929625EA0E}">
        <p15:presenceInfo xmlns:p15="http://schemas.microsoft.com/office/powerpoint/2012/main" userId="639024814bf39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58" autoAdjust="0"/>
    <p:restoredTop sz="67547" autoAdjust="0"/>
  </p:normalViewPr>
  <p:slideViewPr>
    <p:cSldViewPr snapToGrid="0">
      <p:cViewPr varScale="1">
        <p:scale>
          <a:sx n="39" d="100"/>
          <a:sy n="39" d="100"/>
        </p:scale>
        <p:origin x="1008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215D6-383E-46A5-BCB9-1C8F3DE30B75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273B6-6E90-4EB1-A432-4EB7A58CD72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0832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101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759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6859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1001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B2746-D143-4F14-BBBF-9F419B8E2183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2330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8768-89E3-4EF3-AA14-2F9E8FA4B00E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385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1471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0273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1662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1624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721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8016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676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5402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803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67BAD-24D5-4705-93A3-E0E3E438A8E0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3164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5BB4-BB8D-405C-8212-1A24F54B3F9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8122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67BAD-24D5-4705-93A3-E0E3E438A8E0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867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695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67BAD-24D5-4705-93A3-E0E3E438A8E0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7690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67BAD-24D5-4705-93A3-E0E3E438A8E0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5964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7C68A-44AC-4B67-B66A-CA4D2DBD7376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234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460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0465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876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03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195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709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699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708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60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581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2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21B03-60B6-422D-AB98-FB7EDE90A9B7}" type="datetimeFigureOut">
              <a:rPr lang="sv-SE" smtClean="0"/>
              <a:t>2023-11-24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63D69-2B32-4566-9339-882110BA5C3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182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unifeeder.com/C1257026006095A6/0/B33292B8D36F2C9DC1257953004C48C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b4HJQN2htE&amp;ab_channel=APMTerminals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b4HJQN2htE?feature=oembed" TargetMode="Externa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y1gnva5Z6s?feature=oembed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7265384-CC88-4C0B-BB45-9C558C175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sv-SE" sz="3600"/>
              <a:t>FCL Transportsystem sjö</a:t>
            </a:r>
            <a:endParaRPr lang="sv-SE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25516" y="3417574"/>
            <a:ext cx="4593021" cy="2569868"/>
          </a:xfrm>
        </p:spPr>
        <p:txBody>
          <a:bodyPr anchor="ctr">
            <a:normAutofit/>
          </a:bodyPr>
          <a:lstStyle/>
          <a:p>
            <a:r>
              <a:rPr lang="sv-SE" sz="2400"/>
              <a:t>Sjöfart</a:t>
            </a:r>
          </a:p>
          <a:p>
            <a:pPr lvl="1"/>
            <a:r>
              <a:rPr lang="sv-SE" sz="2000"/>
              <a:t>Mycket långsamt transportslag</a:t>
            </a:r>
          </a:p>
          <a:p>
            <a:pPr lvl="1"/>
            <a:r>
              <a:rPr lang="sv-SE" sz="2000"/>
              <a:t>Lågt pris på transporten</a:t>
            </a:r>
          </a:p>
          <a:p>
            <a:pPr lvl="1"/>
            <a:r>
              <a:rPr lang="sv-SE" sz="2000"/>
              <a:t>Varor med lågt varuvärde</a:t>
            </a:r>
          </a:p>
          <a:p>
            <a:pPr lvl="1"/>
            <a:r>
              <a:rPr lang="sv-SE" sz="2000"/>
              <a:t>Mycket långa avstånd</a:t>
            </a:r>
          </a:p>
          <a:p>
            <a:pPr lvl="1"/>
            <a:r>
              <a:rPr lang="sv-SE" sz="2000"/>
              <a:t>Stora volymer</a:t>
            </a:r>
          </a:p>
          <a:p>
            <a:pPr lvl="1"/>
            <a:r>
              <a:rPr lang="sv-SE" sz="2000"/>
              <a:t>Liten klimatpåverkan</a:t>
            </a:r>
          </a:p>
          <a:p>
            <a:pPr lvl="1"/>
            <a:endParaRPr lang="sv-SE" sz="1800" dirty="0"/>
          </a:p>
          <a:p>
            <a:pPr lvl="1"/>
            <a:endParaRPr lang="sv-SE" sz="1800" dirty="0"/>
          </a:p>
          <a:p>
            <a:pPr lvl="1"/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41169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r>
              <a:rPr lang="sv-SE" dirty="0"/>
              <a:t>Rederier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Feederrederier</a:t>
            </a:r>
            <a:endParaRPr lang="sv-SE" dirty="0"/>
          </a:p>
          <a:p>
            <a:pPr lvl="1"/>
            <a:r>
              <a:rPr lang="sv-SE" dirty="0" err="1"/>
              <a:t>Unifeeder</a:t>
            </a:r>
            <a:endParaRPr lang="sv-SE" dirty="0"/>
          </a:p>
          <a:p>
            <a:pPr lvl="1"/>
            <a:r>
              <a:rPr lang="sv-SE" dirty="0"/>
              <a:t>33 fartyg</a:t>
            </a:r>
          </a:p>
          <a:p>
            <a:pPr lvl="1"/>
            <a:r>
              <a:rPr lang="sv-SE" dirty="0"/>
              <a:t>Genomsnitts kapacitet </a:t>
            </a:r>
          </a:p>
          <a:p>
            <a:pPr lvl="2"/>
            <a:r>
              <a:rPr lang="sv-SE" dirty="0"/>
              <a:t>700 – 1638 </a:t>
            </a:r>
            <a:r>
              <a:rPr lang="sv-SE" dirty="0" err="1"/>
              <a:t>teu</a:t>
            </a:r>
            <a:endParaRPr lang="sv-SE" dirty="0"/>
          </a:p>
          <a:p>
            <a:pPr lvl="2"/>
            <a:r>
              <a:rPr lang="sv-SE" dirty="0">
                <a:hlinkClick r:id="rId2"/>
              </a:rPr>
              <a:t>http://www.unifeeder.com/C1257026006095A6/0/B33292B8D36F2C9DC1257953004C48CF</a:t>
            </a:r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1" y="4964113"/>
            <a:ext cx="39338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E6F94500-5E8D-4A2B-906B-40F0A046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96" y="100060"/>
            <a:ext cx="2819400" cy="1143000"/>
          </a:xfrm>
        </p:spPr>
        <p:txBody>
          <a:bodyPr/>
          <a:lstStyle/>
          <a:p>
            <a:r>
              <a:rPr lang="sv-SE" dirty="0"/>
              <a:t>Rederier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99B79825-6376-4C04-8EE8-CBA51D9D3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2" t="5970" r="3961" b="19040"/>
          <a:stretch/>
        </p:blipFill>
        <p:spPr>
          <a:xfrm>
            <a:off x="3680688" y="0"/>
            <a:ext cx="8511312" cy="6414448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8E4B5340-6437-4B9C-978E-250FDF95B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6" t="38925" r="48223" b="44100"/>
          <a:stretch/>
        </p:blipFill>
        <p:spPr>
          <a:xfrm>
            <a:off x="0" y="5297254"/>
            <a:ext cx="5745707" cy="15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96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Hamnen</a:t>
            </a:r>
          </a:p>
          <a:p>
            <a:pPr lvl="1"/>
            <a:r>
              <a:rPr lang="sv-SE" dirty="0"/>
              <a:t>Planerar fartygsanlöp</a:t>
            </a:r>
          </a:p>
          <a:p>
            <a:pPr lvl="1"/>
            <a:r>
              <a:rPr lang="sv-SE" dirty="0"/>
              <a:t>Lossar och lastar fartyg</a:t>
            </a:r>
          </a:p>
          <a:p>
            <a:pPr lvl="1"/>
            <a:r>
              <a:rPr lang="sv-SE" dirty="0"/>
              <a:t>ID kontrollen</a:t>
            </a:r>
          </a:p>
          <a:p>
            <a:pPr lvl="2"/>
            <a:r>
              <a:rPr lang="sv-SE" dirty="0"/>
              <a:t>Check in</a:t>
            </a:r>
          </a:p>
          <a:p>
            <a:pPr lvl="2"/>
            <a:r>
              <a:rPr lang="sv-SE" dirty="0"/>
              <a:t>Kontrollerar bokningsnummer</a:t>
            </a:r>
          </a:p>
          <a:p>
            <a:pPr lvl="2"/>
            <a:r>
              <a:rPr lang="sv-SE" dirty="0"/>
              <a:t>Tull</a:t>
            </a:r>
          </a:p>
          <a:p>
            <a:pPr lvl="2"/>
            <a:r>
              <a:rPr lang="sv-SE" dirty="0"/>
              <a:t>Rätt Gate/port</a:t>
            </a:r>
          </a:p>
          <a:p>
            <a:pPr lvl="3"/>
            <a:r>
              <a:rPr lang="sv-SE" dirty="0" err="1"/>
              <a:t>Lastbäraren</a:t>
            </a:r>
            <a:r>
              <a:rPr lang="sv-SE" dirty="0"/>
              <a:t> hamnar på rätt ställe</a:t>
            </a:r>
          </a:p>
          <a:p>
            <a:pPr lvl="2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764" y="3622233"/>
            <a:ext cx="3853036" cy="255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96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7F099CB1-BA0D-4237-A208-4AE9CE1C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33" y="3058500"/>
            <a:ext cx="4119936" cy="2747997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37BCFAD5-5BE0-4E2B-9F40-B1FC3222F6DC}"/>
              </a:ext>
            </a:extLst>
          </p:cNvPr>
          <p:cNvSpPr txBox="1"/>
          <p:nvPr/>
        </p:nvSpPr>
        <p:spPr>
          <a:xfrm>
            <a:off x="7463022" y="1910762"/>
            <a:ext cx="47021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/>
              <a:t>Mimab</a:t>
            </a:r>
            <a:r>
              <a:rPr lang="sv-SE" sz="2400" dirty="0"/>
              <a:t> </a:t>
            </a:r>
          </a:p>
          <a:p>
            <a:r>
              <a:rPr lang="sv-SE" sz="2000" dirty="0"/>
              <a:t>Lastar hela containers, FCL, med papper och virke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CB85BE80-A901-4526-BB4D-342C5886AE75}"/>
              </a:ext>
            </a:extLst>
          </p:cNvPr>
          <p:cNvSpPr txBox="1"/>
          <p:nvPr/>
        </p:nvSpPr>
        <p:spPr>
          <a:xfrm>
            <a:off x="4137086" y="1470508"/>
            <a:ext cx="3455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APM</a:t>
            </a:r>
            <a:r>
              <a:rPr lang="sv-SE" dirty="0"/>
              <a:t> </a:t>
            </a:r>
          </a:p>
          <a:p>
            <a:r>
              <a:rPr lang="sv-SE" sz="2000" dirty="0"/>
              <a:t>Lastar lossar containers av/på fartyg</a:t>
            </a:r>
          </a:p>
        </p:txBody>
      </p:sp>
      <p:sp>
        <p:nvSpPr>
          <p:cNvPr id="6" name="Rubrik 3">
            <a:extLst>
              <a:ext uri="{FF2B5EF4-FFF2-40B4-BE49-F238E27FC236}">
                <a16:creationId xmlns:a16="http://schemas.microsoft.com/office/drawing/2014/main" id="{F1B1A82C-A060-412F-AFCC-77457AE2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09685"/>
            <a:ext cx="10515600" cy="1325563"/>
          </a:xfrm>
        </p:spPr>
        <p:txBody>
          <a:bodyPr/>
          <a:lstStyle/>
          <a:p>
            <a:r>
              <a:rPr lang="sv-SE" dirty="0"/>
              <a:t>FCL sjötransporter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71DDD71D-598C-436E-8754-C7D617049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8"/>
          <a:stretch/>
        </p:blipFill>
        <p:spPr>
          <a:xfrm>
            <a:off x="185358" y="1109844"/>
            <a:ext cx="3741420" cy="194865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D607F22B-998D-491F-BD72-5BE32EB1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086" y="2666764"/>
            <a:ext cx="3167407" cy="3216137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4CA71A6B-FABF-4C55-B988-7E9B6C1B46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88"/>
          <a:stretch/>
        </p:blipFill>
        <p:spPr>
          <a:xfrm>
            <a:off x="143068" y="3429000"/>
            <a:ext cx="3825999" cy="23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76009B-6590-4D88-B167-F79073AA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sv-SE" dirty="0"/>
              <a:t>APM JVG container lastning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EEB981AD-93B5-40A6-B56B-924501F3C108}"/>
              </a:ext>
            </a:extLst>
          </p:cNvPr>
          <p:cNvSpPr txBox="1"/>
          <p:nvPr/>
        </p:nvSpPr>
        <p:spPr>
          <a:xfrm>
            <a:off x="742951" y="6211669"/>
            <a:ext cx="10877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hlinkClick r:id="rId3"/>
              </a:rPr>
              <a:t>https://www.youtube.com/watch?v=kb4HJQN2htE&amp;ab_channel=APMTerminals</a:t>
            </a:r>
            <a:endParaRPr lang="sv-SE" dirty="0"/>
          </a:p>
          <a:p>
            <a:endParaRPr lang="sv-SE" dirty="0"/>
          </a:p>
        </p:txBody>
      </p:sp>
      <p:pic>
        <p:nvPicPr>
          <p:cNvPr id="3" name="Onlinemedia 2" title="Container Freight Station APM Terminals Gothenburg">
            <a:hlinkClick r:id="" action="ppaction://media"/>
            <a:extLst>
              <a:ext uri="{FF2B5EF4-FFF2-40B4-BE49-F238E27FC236}">
                <a16:creationId xmlns:a16="http://schemas.microsoft.com/office/drawing/2014/main" id="{316EB404-03B9-4563-9265-78825A95453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63040" y="1109878"/>
            <a:ext cx="8737600" cy="49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Containers</a:t>
            </a:r>
          </a:p>
          <a:p>
            <a:pPr marL="0" indent="0">
              <a:buNone/>
            </a:pPr>
            <a:r>
              <a:rPr lang="sv-SE" dirty="0"/>
              <a:t>ISO krav</a:t>
            </a:r>
          </a:p>
          <a:p>
            <a:pPr lvl="1"/>
            <a:r>
              <a:rPr lang="sv-SE" dirty="0"/>
              <a:t>Transportenhet för varaktigt utförande</a:t>
            </a:r>
          </a:p>
          <a:p>
            <a:pPr lvl="1"/>
            <a:r>
              <a:rPr lang="sv-SE" dirty="0"/>
              <a:t>Tillräckligt kraftig för upprepad användning</a:t>
            </a:r>
          </a:p>
          <a:p>
            <a:pPr lvl="1"/>
            <a:r>
              <a:rPr lang="sv-SE" dirty="0"/>
              <a:t>Kan användas av flera transportslag</a:t>
            </a:r>
          </a:p>
          <a:p>
            <a:pPr lvl="1"/>
            <a:r>
              <a:rPr lang="sv-SE" dirty="0"/>
              <a:t>Kan effektivt överföras mellan transportslag</a:t>
            </a:r>
          </a:p>
          <a:p>
            <a:pPr lvl="1"/>
            <a:r>
              <a:rPr lang="sv-SE" dirty="0"/>
              <a:t>Lätt att fylla och tömma</a:t>
            </a:r>
          </a:p>
          <a:p>
            <a:pPr lvl="1"/>
            <a:r>
              <a:rPr lang="sv-SE" dirty="0"/>
              <a:t>Minsta inre volym om 1m3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28629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9F4AF1-4E77-4518-93F1-FAA0C3DB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5016D8-22B2-4660-B028-718B23EA8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3" y="1399309"/>
            <a:ext cx="4488871" cy="5093566"/>
          </a:xfrm>
        </p:spPr>
        <p:txBody>
          <a:bodyPr>
            <a:normAutofit/>
          </a:bodyPr>
          <a:lstStyle/>
          <a:p>
            <a:pPr marL="457200" indent="-457200"/>
            <a:r>
              <a:rPr lang="sv-SE" sz="2400" b="1" dirty="0"/>
              <a:t>FCL</a:t>
            </a:r>
            <a:r>
              <a:rPr lang="sv-SE" sz="2400" dirty="0"/>
              <a:t> </a:t>
            </a:r>
          </a:p>
          <a:p>
            <a:pPr marL="857250" lvl="1" indent="-457200"/>
            <a:r>
              <a:rPr lang="sv-SE" dirty="0"/>
              <a:t>Full Container </a:t>
            </a:r>
            <a:r>
              <a:rPr lang="sv-SE" dirty="0" err="1"/>
              <a:t>Load</a:t>
            </a:r>
            <a:endParaRPr lang="sv-SE" dirty="0"/>
          </a:p>
          <a:p>
            <a:pPr marL="857250" lvl="1" indent="-457200"/>
            <a:r>
              <a:rPr lang="sv-SE" dirty="0"/>
              <a:t>En varuägares gods</a:t>
            </a:r>
          </a:p>
          <a:p>
            <a:pPr marL="857250" lvl="1" indent="-457200"/>
            <a:r>
              <a:rPr lang="sv-SE" dirty="0"/>
              <a:t>Full 20’, 40’, 45’ container</a:t>
            </a:r>
          </a:p>
          <a:p>
            <a:pPr marL="1314450" lvl="2" indent="-457200"/>
            <a:r>
              <a:rPr lang="sv-SE" sz="2400" dirty="0"/>
              <a:t>DV</a:t>
            </a:r>
          </a:p>
          <a:p>
            <a:pPr marL="1771650" lvl="3" indent="-457200"/>
            <a:r>
              <a:rPr lang="sv-SE" sz="2400" dirty="0" err="1"/>
              <a:t>Dry</a:t>
            </a:r>
            <a:r>
              <a:rPr lang="sv-SE" sz="2400" dirty="0"/>
              <a:t> van</a:t>
            </a:r>
          </a:p>
          <a:p>
            <a:pPr marL="1314450" lvl="2" indent="-457200"/>
            <a:r>
              <a:rPr lang="sv-SE" sz="2400" dirty="0"/>
              <a:t>HC</a:t>
            </a:r>
          </a:p>
          <a:p>
            <a:pPr marL="1771650" lvl="3" indent="-457200"/>
            <a:r>
              <a:rPr lang="sv-SE" sz="2400" dirty="0" err="1"/>
              <a:t>High</a:t>
            </a:r>
            <a:r>
              <a:rPr lang="sv-SE" sz="2400" dirty="0"/>
              <a:t> </a:t>
            </a:r>
            <a:r>
              <a:rPr lang="sv-SE" sz="2400" dirty="0" err="1"/>
              <a:t>cube</a:t>
            </a:r>
            <a:endParaRPr lang="sv-SE" sz="2400" dirty="0"/>
          </a:p>
          <a:p>
            <a:pPr marL="2228850" lvl="4" indent="-457200"/>
            <a:r>
              <a:rPr lang="sv-SE" sz="2400" dirty="0"/>
              <a:t>Extra hög ca 2,69m</a:t>
            </a:r>
          </a:p>
          <a:p>
            <a:pPr marL="857250" lvl="1" indent="-457200"/>
            <a:r>
              <a:rPr lang="sv-SE" dirty="0"/>
              <a:t>Lastas hos varuägaren</a:t>
            </a:r>
          </a:p>
          <a:p>
            <a:pPr marL="857250" lvl="1" indent="-457200"/>
            <a:r>
              <a:rPr lang="sv-SE" dirty="0"/>
              <a:t>Levereras till mottagaren</a:t>
            </a:r>
          </a:p>
          <a:p>
            <a:endParaRPr lang="sv-SE" sz="2000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26EB71A-9BCD-41C8-87C6-01FD71F9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071" y="1275049"/>
            <a:ext cx="6338456" cy="46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8EA09296-D37F-4A56-9DC1-E0A1D48D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0"/>
            <a:ext cx="10515600" cy="1325563"/>
          </a:xfrm>
        </p:spPr>
        <p:txBody>
          <a:bodyPr/>
          <a:lstStyle/>
          <a:p>
            <a:r>
              <a:rPr lang="sv-SE" dirty="0"/>
              <a:t>FCL sjötransporter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27B8BECC-3695-4B6C-9518-B8EC278E0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01591" y="1351053"/>
            <a:ext cx="3903617" cy="4351338"/>
          </a:xfrm>
        </p:spPr>
        <p:txBody>
          <a:bodyPr>
            <a:normAutofit/>
          </a:bodyPr>
          <a:lstStyle/>
          <a:p>
            <a:pPr lvl="1"/>
            <a:r>
              <a:rPr lang="sv-SE" dirty="0"/>
              <a:t>FCL</a:t>
            </a:r>
          </a:p>
          <a:p>
            <a:pPr lvl="2"/>
            <a:r>
              <a:rPr lang="sv-SE" dirty="0"/>
              <a:t>Inga fasta tillgångar</a:t>
            </a:r>
          </a:p>
          <a:p>
            <a:pPr lvl="2"/>
            <a:r>
              <a:rPr lang="sv-SE" dirty="0"/>
              <a:t>Rederiet äger containern</a:t>
            </a:r>
          </a:p>
          <a:p>
            <a:pPr lvl="2"/>
            <a:r>
              <a:rPr lang="sv-SE" dirty="0"/>
              <a:t>Rederiet kan ta över samarbetspartnerns roll </a:t>
            </a:r>
          </a:p>
          <a:p>
            <a:pPr lvl="2"/>
            <a:endParaRPr lang="sv-SE" dirty="0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AAD1E06F-4DB3-4946-816A-1D209A13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311" y="1003559"/>
            <a:ext cx="4389119" cy="4351338"/>
          </a:xfrm>
        </p:spPr>
        <p:txBody>
          <a:bodyPr>
            <a:normAutofit/>
          </a:bodyPr>
          <a:lstStyle/>
          <a:p>
            <a:r>
              <a:rPr lang="sv-SE" dirty="0"/>
              <a:t>FCL – FTL - Skillnad</a:t>
            </a:r>
          </a:p>
          <a:p>
            <a:pPr lvl="1"/>
            <a:r>
              <a:rPr lang="sv-SE" dirty="0"/>
              <a:t>FTL</a:t>
            </a:r>
          </a:p>
          <a:p>
            <a:pPr lvl="2"/>
            <a:r>
              <a:rPr lang="sv-SE" dirty="0"/>
              <a:t>Speditören har egna trailers</a:t>
            </a:r>
          </a:p>
          <a:p>
            <a:pPr lvl="2"/>
            <a:r>
              <a:rPr lang="sv-SE" dirty="0"/>
              <a:t>Fast kostnad</a:t>
            </a:r>
          </a:p>
          <a:p>
            <a:pPr lvl="2"/>
            <a:r>
              <a:rPr lang="sv-SE" dirty="0"/>
              <a:t>Beroende av omsättning</a:t>
            </a:r>
          </a:p>
          <a:p>
            <a:pPr lvl="2"/>
            <a:r>
              <a:rPr lang="sv-SE" dirty="0"/>
              <a:t>Trailerhyran</a:t>
            </a:r>
          </a:p>
          <a:p>
            <a:pPr lvl="3"/>
            <a:r>
              <a:rPr lang="sv-SE" dirty="0"/>
              <a:t>Beräknad på genomsnitt</a:t>
            </a:r>
          </a:p>
          <a:p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EB60908-0FB5-4402-9068-28943D48E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24" y="4277336"/>
            <a:ext cx="4983382" cy="2555174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45AC76EB-7296-4447-8B61-138ABE8655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71" t="30059" r="13086" b="12563"/>
          <a:stretch/>
        </p:blipFill>
        <p:spPr>
          <a:xfrm>
            <a:off x="4975058" y="3179228"/>
            <a:ext cx="7216942" cy="36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0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C29A5728-D354-4DBF-B405-DD8FBABB8145}"/>
              </a:ext>
            </a:extLst>
          </p:cNvPr>
          <p:cNvSpPr/>
          <p:nvPr/>
        </p:nvSpPr>
        <p:spPr>
          <a:xfrm>
            <a:off x="4432243" y="3535692"/>
            <a:ext cx="1716390" cy="59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>
                <a:solidFill>
                  <a:schemeClr val="tx1"/>
                </a:solidFill>
              </a:rPr>
              <a:t>Huvudfrakt </a:t>
            </a:r>
          </a:p>
          <a:p>
            <a:pPr algn="ctr"/>
            <a:r>
              <a:rPr lang="sv-SE" sz="1350" dirty="0">
                <a:solidFill>
                  <a:schemeClr val="tx1"/>
                </a:solidFill>
              </a:rPr>
              <a:t>Hamn-Hamn</a:t>
            </a:r>
          </a:p>
        </p:txBody>
      </p:sp>
      <p:sp>
        <p:nvSpPr>
          <p:cNvPr id="12" name="Pil: höger 11">
            <a:extLst>
              <a:ext uri="{FF2B5EF4-FFF2-40B4-BE49-F238E27FC236}">
                <a16:creationId xmlns:a16="http://schemas.microsoft.com/office/drawing/2014/main" id="{4E377653-AA21-414E-BA95-E3248D2E63B1}"/>
              </a:ext>
            </a:extLst>
          </p:cNvPr>
          <p:cNvSpPr/>
          <p:nvPr/>
        </p:nvSpPr>
        <p:spPr>
          <a:xfrm>
            <a:off x="980330" y="4286976"/>
            <a:ext cx="858012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700" dirty="0"/>
              <a:t>Export/Import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0DD9BB1F-7370-4ABC-9FA5-607A298EC09C}"/>
              </a:ext>
            </a:extLst>
          </p:cNvPr>
          <p:cNvSpPr/>
          <p:nvPr/>
        </p:nvSpPr>
        <p:spPr>
          <a:xfrm>
            <a:off x="826793" y="2438211"/>
            <a:ext cx="2113242" cy="7586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/>
              <a:t>Avgångsort/land</a:t>
            </a:r>
          </a:p>
        </p:txBody>
      </p:sp>
      <p:sp>
        <p:nvSpPr>
          <p:cNvPr id="14" name="Ellips 13">
            <a:extLst>
              <a:ext uri="{FF2B5EF4-FFF2-40B4-BE49-F238E27FC236}">
                <a16:creationId xmlns:a16="http://schemas.microsoft.com/office/drawing/2014/main" id="{C5315B87-3378-4F5C-A3BF-2EF01DB1C718}"/>
              </a:ext>
            </a:extLst>
          </p:cNvPr>
          <p:cNvSpPr/>
          <p:nvPr/>
        </p:nvSpPr>
        <p:spPr>
          <a:xfrm>
            <a:off x="7312550" y="2479609"/>
            <a:ext cx="2327256" cy="7586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350" dirty="0"/>
              <a:t>Mottagningsort/land</a:t>
            </a:r>
          </a:p>
        </p:txBody>
      </p:sp>
      <p:sp>
        <p:nvSpPr>
          <p:cNvPr id="13" name="Rubrik 3">
            <a:extLst>
              <a:ext uri="{FF2B5EF4-FFF2-40B4-BE49-F238E27FC236}">
                <a16:creationId xmlns:a16="http://schemas.microsoft.com/office/drawing/2014/main" id="{D153447D-65CC-4749-B7B1-44A7323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93" y="-44881"/>
            <a:ext cx="10515600" cy="1325563"/>
          </a:xfrm>
        </p:spPr>
        <p:txBody>
          <a:bodyPr/>
          <a:lstStyle/>
          <a:p>
            <a:r>
              <a:rPr lang="sv-SE" dirty="0"/>
              <a:t>FCL sjötransporter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E2274577-57CF-4420-B106-DDD34685C760}"/>
              </a:ext>
            </a:extLst>
          </p:cNvPr>
          <p:cNvSpPr txBox="1"/>
          <p:nvPr/>
        </p:nvSpPr>
        <p:spPr>
          <a:xfrm>
            <a:off x="1027793" y="845357"/>
            <a:ext cx="76148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Lönsamhet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Vägtransporter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Huvudfrakten produceras med egna fordon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Fast kostnad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70C6AC7E-CF0F-4E2E-A680-5E729D9739DB}"/>
              </a:ext>
            </a:extLst>
          </p:cNvPr>
          <p:cNvSpPr txBox="1"/>
          <p:nvPr/>
        </p:nvSpPr>
        <p:spPr>
          <a:xfrm>
            <a:off x="826793" y="4875850"/>
            <a:ext cx="99405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Lönsamhet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Sjötransporter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Logistikföretaget/speditören köper in huvudfrakten/sjöfrakten av rederi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Rörlig kostnad</a:t>
            </a:r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D09745BA-BBE0-4E45-81FB-08A4F0E10ED6}"/>
              </a:ext>
            </a:extLst>
          </p:cNvPr>
          <p:cNvSpPr/>
          <p:nvPr/>
        </p:nvSpPr>
        <p:spPr>
          <a:xfrm rot="2374261">
            <a:off x="2833619" y="2774928"/>
            <a:ext cx="1953920" cy="2114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Pil: höger 16">
            <a:extLst>
              <a:ext uri="{FF2B5EF4-FFF2-40B4-BE49-F238E27FC236}">
                <a16:creationId xmlns:a16="http://schemas.microsoft.com/office/drawing/2014/main" id="{6373F5C2-4FBD-4ABD-9246-71105E372155}"/>
              </a:ext>
            </a:extLst>
          </p:cNvPr>
          <p:cNvSpPr/>
          <p:nvPr/>
        </p:nvSpPr>
        <p:spPr>
          <a:xfrm rot="18560351">
            <a:off x="2533561" y="5077935"/>
            <a:ext cx="2719804" cy="23628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332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199" y="1397987"/>
            <a:ext cx="10515600" cy="4351338"/>
          </a:xfrm>
        </p:spPr>
        <p:txBody>
          <a:bodyPr/>
          <a:lstStyle/>
          <a:p>
            <a:r>
              <a:rPr lang="sv-SE" dirty="0"/>
              <a:t>Temperaturreglerade enheter </a:t>
            </a:r>
          </a:p>
          <a:p>
            <a:pPr lvl="1"/>
            <a:r>
              <a:rPr lang="sv-SE" dirty="0"/>
              <a:t>Värme </a:t>
            </a:r>
          </a:p>
          <a:p>
            <a:pPr lvl="1"/>
            <a:r>
              <a:rPr lang="sv-SE" dirty="0"/>
              <a:t>Kyla</a:t>
            </a:r>
          </a:p>
          <a:p>
            <a:pPr lvl="1"/>
            <a:r>
              <a:rPr lang="sv-SE" dirty="0"/>
              <a:t>Modifierad miljö</a:t>
            </a:r>
          </a:p>
          <a:p>
            <a:pPr lvl="1"/>
            <a:r>
              <a:rPr lang="sv-SE" dirty="0"/>
              <a:t>Eget aggregat</a:t>
            </a:r>
          </a:p>
          <a:p>
            <a:pPr lvl="1"/>
            <a:r>
              <a:rPr lang="sv-SE" dirty="0"/>
              <a:t>Kopplas i tex hamn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DAF34D5-DECA-4AC3-AB2C-12EEB87C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7" r="6549" b="6817"/>
          <a:stretch/>
        </p:blipFill>
        <p:spPr>
          <a:xfrm>
            <a:off x="6095999" y="264143"/>
            <a:ext cx="4846331" cy="3164858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0B87113F-1064-4C7F-BEB7-255D6210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718310"/>
            <a:ext cx="4846331" cy="295873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F06788B-C20F-45C1-9C8C-B97677062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008" y="4070789"/>
            <a:ext cx="3417088" cy="26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2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sz="4400" dirty="0"/>
              <a:t>FCL Transportsystem sjö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sv-SE" sz="2000"/>
              <a:t>Rederier</a:t>
            </a:r>
          </a:p>
          <a:p>
            <a:pPr lvl="1"/>
            <a:r>
              <a:rPr lang="sv-SE" sz="2000"/>
              <a:t>Sjötransporter</a:t>
            </a:r>
          </a:p>
          <a:p>
            <a:pPr lvl="1"/>
            <a:r>
              <a:rPr lang="sv-SE" sz="2000"/>
              <a:t>Tillhandahåller lastbärare</a:t>
            </a:r>
          </a:p>
          <a:p>
            <a:pPr lvl="1"/>
            <a:r>
              <a:rPr lang="sv-SE" sz="2000"/>
              <a:t>Planerar lasten i fartyget</a:t>
            </a:r>
          </a:p>
          <a:p>
            <a:pPr lvl="1"/>
            <a:r>
              <a:rPr lang="sv-SE" sz="2000"/>
              <a:t>Fartygsrutt</a:t>
            </a:r>
          </a:p>
          <a:p>
            <a:pPr lvl="2"/>
            <a:r>
              <a:rPr lang="sv-SE" sz="2000"/>
              <a:t>Flera stopp</a:t>
            </a:r>
          </a:p>
          <a:p>
            <a:pPr lvl="2"/>
            <a:r>
              <a:rPr lang="sv-SE" sz="2000"/>
              <a:t>Loopar</a:t>
            </a:r>
          </a:p>
          <a:p>
            <a:pPr lvl="1"/>
            <a:r>
              <a:rPr lang="sv-SE" sz="2000"/>
              <a:t>Upphämtning och vidaretransporter</a:t>
            </a:r>
          </a:p>
          <a:p>
            <a:pPr lvl="2"/>
            <a:r>
              <a:rPr lang="sv-SE" sz="2000"/>
              <a:t>Feedertrafik</a:t>
            </a:r>
          </a:p>
          <a:p>
            <a:pPr lvl="1"/>
            <a:endParaRPr lang="sv-SE" sz="200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EF1469D-EF1C-41D4-88FA-B54C6835D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12" b="19661"/>
          <a:stretch/>
        </p:blipFill>
        <p:spPr>
          <a:xfrm>
            <a:off x="5107940" y="2109787"/>
            <a:ext cx="6847264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3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3600" dirty="0"/>
              <a:t>Långt, brett, tungt</a:t>
            </a:r>
          </a:p>
          <a:p>
            <a:r>
              <a:rPr lang="sv-SE" dirty="0"/>
              <a:t>Gods utanför profil</a:t>
            </a:r>
          </a:p>
          <a:p>
            <a:pPr lvl="1"/>
            <a:r>
              <a:rPr lang="sv-SE" dirty="0"/>
              <a:t>Båtar</a:t>
            </a:r>
          </a:p>
          <a:p>
            <a:pPr lvl="1"/>
            <a:r>
              <a:rPr lang="sv-SE" dirty="0"/>
              <a:t>Maskiner</a:t>
            </a:r>
          </a:p>
          <a:p>
            <a:pPr lvl="1"/>
            <a:r>
              <a:rPr lang="sv-SE" dirty="0"/>
              <a:t>Byggmaterial</a:t>
            </a:r>
          </a:p>
          <a:p>
            <a:pPr marL="514350" indent="-457200"/>
            <a:r>
              <a:rPr lang="sv-SE" dirty="0" err="1"/>
              <a:t>Open</a:t>
            </a:r>
            <a:r>
              <a:rPr lang="sv-SE" dirty="0"/>
              <a:t> </a:t>
            </a:r>
            <a:r>
              <a:rPr lang="sv-SE" dirty="0" err="1"/>
              <a:t>top</a:t>
            </a:r>
            <a:r>
              <a:rPr lang="sv-SE" dirty="0"/>
              <a:t> container</a:t>
            </a:r>
          </a:p>
          <a:p>
            <a:endParaRPr lang="sv-S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t="22034"/>
          <a:stretch/>
        </p:blipFill>
        <p:spPr bwMode="auto">
          <a:xfrm>
            <a:off x="7456160" y="424267"/>
            <a:ext cx="3310880" cy="266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998DC548-CCD8-41DA-BDD3-8ED0F3910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386" y="3151189"/>
            <a:ext cx="4881109" cy="34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66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Global innovation: AQUAVIVA, a new generation of containers">
            <a:hlinkClick r:id="" action="ppaction://media"/>
            <a:extLst>
              <a:ext uri="{FF2B5EF4-FFF2-40B4-BE49-F238E27FC236}">
                <a16:creationId xmlns:a16="http://schemas.microsoft.com/office/drawing/2014/main" id="{3A2EAD5E-532D-44E9-9F6D-5DA7346A5A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31520" y="292925"/>
            <a:ext cx="10938510" cy="61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2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ubrik 9">
            <a:extLst>
              <a:ext uri="{FF2B5EF4-FFF2-40B4-BE49-F238E27FC236}">
                <a16:creationId xmlns:a16="http://schemas.microsoft.com/office/drawing/2014/main" id="{02F854C6-2007-441B-96B6-986B443B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Transportsystem FCL Sjöprocessen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99711CD-F941-46B7-AF6D-71E36584ED67}"/>
              </a:ext>
            </a:extLst>
          </p:cNvPr>
          <p:cNvSpPr/>
          <p:nvPr/>
        </p:nvSpPr>
        <p:spPr>
          <a:xfrm>
            <a:off x="4302176" y="1672497"/>
            <a:ext cx="1708879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Avsändaren/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Säljare</a:t>
            </a:r>
          </a:p>
        </p:txBody>
      </p:sp>
      <p:sp>
        <p:nvSpPr>
          <p:cNvPr id="5" name="Pil: höger 4">
            <a:extLst>
              <a:ext uri="{FF2B5EF4-FFF2-40B4-BE49-F238E27FC236}">
                <a16:creationId xmlns:a16="http://schemas.microsoft.com/office/drawing/2014/main" id="{D5337E65-1426-41B7-9829-10C7914325F4}"/>
              </a:ext>
            </a:extLst>
          </p:cNvPr>
          <p:cNvSpPr/>
          <p:nvPr/>
        </p:nvSpPr>
        <p:spPr>
          <a:xfrm>
            <a:off x="6115986" y="1826069"/>
            <a:ext cx="1828800" cy="6595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Bokar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A78837A-24C8-420C-ACD6-E5CF9FEF6DCF}"/>
              </a:ext>
            </a:extLst>
          </p:cNvPr>
          <p:cNvSpPr/>
          <p:nvPr/>
        </p:nvSpPr>
        <p:spPr>
          <a:xfrm>
            <a:off x="8229599" y="1672497"/>
            <a:ext cx="176884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Speditör/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Logistikföretag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2820BF7E-E0CF-48E1-A16D-43570910705D}"/>
              </a:ext>
            </a:extLst>
          </p:cNvPr>
          <p:cNvSpPr/>
          <p:nvPr/>
        </p:nvSpPr>
        <p:spPr>
          <a:xfrm>
            <a:off x="7659974" y="4153957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Rederi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53B1C6E1-540B-4C79-B59F-24F3803A3581}"/>
              </a:ext>
            </a:extLst>
          </p:cNvPr>
          <p:cNvSpPr/>
          <p:nvPr/>
        </p:nvSpPr>
        <p:spPr>
          <a:xfrm>
            <a:off x="4375876" y="4703153"/>
            <a:ext cx="1708879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Mottagaren/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Köpare</a:t>
            </a:r>
          </a:p>
        </p:txBody>
      </p:sp>
      <p:sp>
        <p:nvSpPr>
          <p:cNvPr id="11" name="Pil: höger 10">
            <a:extLst>
              <a:ext uri="{FF2B5EF4-FFF2-40B4-BE49-F238E27FC236}">
                <a16:creationId xmlns:a16="http://schemas.microsoft.com/office/drawing/2014/main" id="{87CD0F1A-73C4-493C-8461-D043D032D617}"/>
              </a:ext>
            </a:extLst>
          </p:cNvPr>
          <p:cNvSpPr/>
          <p:nvPr/>
        </p:nvSpPr>
        <p:spPr>
          <a:xfrm rot="5400000">
            <a:off x="4242215" y="3282023"/>
            <a:ext cx="1828800" cy="6595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Bokar</a:t>
            </a:r>
          </a:p>
        </p:txBody>
      </p:sp>
      <p:sp>
        <p:nvSpPr>
          <p:cNvPr id="12" name="Pil: höger 11">
            <a:extLst>
              <a:ext uri="{FF2B5EF4-FFF2-40B4-BE49-F238E27FC236}">
                <a16:creationId xmlns:a16="http://schemas.microsoft.com/office/drawing/2014/main" id="{3A57E251-FCC2-476D-A54B-A2080740EEE4}"/>
              </a:ext>
            </a:extLst>
          </p:cNvPr>
          <p:cNvSpPr/>
          <p:nvPr/>
        </p:nvSpPr>
        <p:spPr>
          <a:xfrm rot="2412566">
            <a:off x="5834353" y="3119875"/>
            <a:ext cx="1828800" cy="6595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Bokar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20018911-1DAB-457E-959C-E379A3F27C1E}"/>
              </a:ext>
            </a:extLst>
          </p:cNvPr>
          <p:cNvSpPr/>
          <p:nvPr/>
        </p:nvSpPr>
        <p:spPr>
          <a:xfrm>
            <a:off x="1861220" y="2427647"/>
            <a:ext cx="1860030" cy="1828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Avtal mellan säljare och köpare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2A376D07-1B18-4088-A8DC-25EFA1A75989}"/>
              </a:ext>
            </a:extLst>
          </p:cNvPr>
          <p:cNvSpPr/>
          <p:nvPr/>
        </p:nvSpPr>
        <p:spPr>
          <a:xfrm>
            <a:off x="2088527" y="5068357"/>
            <a:ext cx="1405416" cy="13799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bg1"/>
                </a:solidFill>
              </a:rPr>
              <a:t>Incoterms</a:t>
            </a:r>
            <a:endParaRPr lang="sv-SE" dirty="0">
              <a:solidFill>
                <a:schemeClr val="bg1"/>
              </a:solidFill>
            </a:endParaRPr>
          </a:p>
          <a:p>
            <a:pPr algn="ctr"/>
            <a:r>
              <a:rPr lang="sv-SE" dirty="0">
                <a:solidFill>
                  <a:schemeClr val="bg1"/>
                </a:solidFill>
              </a:rPr>
              <a:t>Skeppnings instruktion</a:t>
            </a:r>
          </a:p>
        </p:txBody>
      </p:sp>
      <p:sp>
        <p:nvSpPr>
          <p:cNvPr id="17" name="Pil: vänster-höger-uppåt 16">
            <a:extLst>
              <a:ext uri="{FF2B5EF4-FFF2-40B4-BE49-F238E27FC236}">
                <a16:creationId xmlns:a16="http://schemas.microsoft.com/office/drawing/2014/main" id="{4FBDD639-B3C0-4E30-B3A6-529B1F7F9229}"/>
              </a:ext>
            </a:extLst>
          </p:cNvPr>
          <p:cNvSpPr/>
          <p:nvPr/>
        </p:nvSpPr>
        <p:spPr>
          <a:xfrm rot="16200000">
            <a:off x="3241506" y="3311494"/>
            <a:ext cx="1686394" cy="667062"/>
          </a:xfrm>
          <a:prstGeom prst="leftRight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A646D12B-396D-4E0F-AE44-AE47ADC69DE6}"/>
              </a:ext>
            </a:extLst>
          </p:cNvPr>
          <p:cNvCxnSpPr/>
          <p:nvPr/>
        </p:nvCxnSpPr>
        <p:spPr>
          <a:xfrm>
            <a:off x="2791235" y="4291834"/>
            <a:ext cx="0" cy="77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00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A3B4236-2571-4134-BF92-F672613E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82" y="161099"/>
            <a:ext cx="5257800" cy="1325563"/>
          </a:xfrm>
        </p:spPr>
        <p:txBody>
          <a:bodyPr/>
          <a:lstStyle/>
          <a:p>
            <a:r>
              <a:rPr lang="sv-SE" dirty="0"/>
              <a:t>Transportsystem FCL Sjöprocessen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1FEEC0DE-1340-4E17-A101-58F23E59159E}"/>
              </a:ext>
            </a:extLst>
          </p:cNvPr>
          <p:cNvSpPr/>
          <p:nvPr/>
        </p:nvSpPr>
        <p:spPr>
          <a:xfrm>
            <a:off x="285010" y="2598006"/>
            <a:ext cx="1708879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Avsändaren/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Säljare</a:t>
            </a:r>
          </a:p>
        </p:txBody>
      </p:sp>
      <p:sp>
        <p:nvSpPr>
          <p:cNvPr id="4" name="Pil: höger 3">
            <a:extLst>
              <a:ext uri="{FF2B5EF4-FFF2-40B4-BE49-F238E27FC236}">
                <a16:creationId xmlns:a16="http://schemas.microsoft.com/office/drawing/2014/main" id="{9E2B9B0E-03AE-4363-8C35-D337AEF1CE82}"/>
              </a:ext>
            </a:extLst>
          </p:cNvPr>
          <p:cNvSpPr/>
          <p:nvPr/>
        </p:nvSpPr>
        <p:spPr>
          <a:xfrm>
            <a:off x="2096122" y="2992725"/>
            <a:ext cx="1275415" cy="65956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Bokar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E49FF0DB-615B-4728-97E2-BC96C0F47448}"/>
              </a:ext>
            </a:extLst>
          </p:cNvPr>
          <p:cNvSpPr/>
          <p:nvPr/>
        </p:nvSpPr>
        <p:spPr>
          <a:xfrm>
            <a:off x="3490206" y="2867497"/>
            <a:ext cx="176884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Speditör/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Logistikföretag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26476F69-780B-44DD-8229-61CC62B6B9FF}"/>
              </a:ext>
            </a:extLst>
          </p:cNvPr>
          <p:cNvSpPr/>
          <p:nvPr/>
        </p:nvSpPr>
        <p:spPr>
          <a:xfrm>
            <a:off x="5821181" y="373807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Rederi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2473FE27-D6CF-4D4E-BBD6-9F0414E1A6B5}"/>
              </a:ext>
            </a:extLst>
          </p:cNvPr>
          <p:cNvSpPr/>
          <p:nvPr/>
        </p:nvSpPr>
        <p:spPr>
          <a:xfrm>
            <a:off x="10243278" y="2747436"/>
            <a:ext cx="1708879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Mottagaren/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Köpare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971E778-9C73-4CB6-BC5F-978CB9474067}"/>
              </a:ext>
            </a:extLst>
          </p:cNvPr>
          <p:cNvSpPr/>
          <p:nvPr/>
        </p:nvSpPr>
        <p:spPr>
          <a:xfrm>
            <a:off x="7901066" y="2737893"/>
            <a:ext cx="176884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Speditör/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Logistikföretag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267960DF-E342-4101-A052-DD904CD01EDF}"/>
              </a:ext>
            </a:extLst>
          </p:cNvPr>
          <p:cNvSpPr/>
          <p:nvPr/>
        </p:nvSpPr>
        <p:spPr>
          <a:xfrm>
            <a:off x="5826178" y="2759172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Upphämtning/ Åkeri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DF16F3BC-7864-4FDD-ACF1-A5D87C12675D}"/>
              </a:ext>
            </a:extLst>
          </p:cNvPr>
          <p:cNvSpPr/>
          <p:nvPr/>
        </p:nvSpPr>
        <p:spPr>
          <a:xfrm>
            <a:off x="5821181" y="4120784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Tull</a:t>
            </a:r>
          </a:p>
        </p:txBody>
      </p:sp>
      <p:cxnSp>
        <p:nvCxnSpPr>
          <p:cNvPr id="14" name="Rak pilkoppling 13">
            <a:extLst>
              <a:ext uri="{FF2B5EF4-FFF2-40B4-BE49-F238E27FC236}">
                <a16:creationId xmlns:a16="http://schemas.microsoft.com/office/drawing/2014/main" id="{D62C1582-7D8F-4567-B222-A3E4858916D4}"/>
              </a:ext>
            </a:extLst>
          </p:cNvPr>
          <p:cNvCxnSpPr>
            <a:cxnSpLocks/>
          </p:cNvCxnSpPr>
          <p:nvPr/>
        </p:nvCxnSpPr>
        <p:spPr>
          <a:xfrm>
            <a:off x="5018579" y="3956611"/>
            <a:ext cx="647703" cy="315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E6CC0DC-716F-40DC-A731-E4423D79BA5D}"/>
              </a:ext>
            </a:extLst>
          </p:cNvPr>
          <p:cNvCxnSpPr>
            <a:cxnSpLocks/>
          </p:cNvCxnSpPr>
          <p:nvPr/>
        </p:nvCxnSpPr>
        <p:spPr>
          <a:xfrm>
            <a:off x="5264985" y="3322509"/>
            <a:ext cx="55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l: högerböjd 21">
            <a:extLst>
              <a:ext uri="{FF2B5EF4-FFF2-40B4-BE49-F238E27FC236}">
                <a16:creationId xmlns:a16="http://schemas.microsoft.com/office/drawing/2014/main" id="{CC82628F-CA0F-4CD6-832D-5D6DD827B998}"/>
              </a:ext>
            </a:extLst>
          </p:cNvPr>
          <p:cNvSpPr/>
          <p:nvPr/>
        </p:nvSpPr>
        <p:spPr>
          <a:xfrm rot="16200000">
            <a:off x="5756598" y="1802961"/>
            <a:ext cx="1678151" cy="57262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287C8BAB-F7D1-4B1A-880C-2A19CAE0AC31}"/>
              </a:ext>
            </a:extLst>
          </p:cNvPr>
          <p:cNvSpPr/>
          <p:nvPr/>
        </p:nvSpPr>
        <p:spPr>
          <a:xfrm>
            <a:off x="5381468" y="5569325"/>
            <a:ext cx="2148592" cy="4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Avisering</a:t>
            </a:r>
          </a:p>
        </p:txBody>
      </p:sp>
      <p:sp>
        <p:nvSpPr>
          <p:cNvPr id="26" name="Pil: nedåtböjd 25">
            <a:extLst>
              <a:ext uri="{FF2B5EF4-FFF2-40B4-BE49-F238E27FC236}">
                <a16:creationId xmlns:a16="http://schemas.microsoft.com/office/drawing/2014/main" id="{1F38D5BA-5311-444A-9F3D-04023C4F9A87}"/>
              </a:ext>
            </a:extLst>
          </p:cNvPr>
          <p:cNvSpPr/>
          <p:nvPr/>
        </p:nvSpPr>
        <p:spPr>
          <a:xfrm>
            <a:off x="8785486" y="1558023"/>
            <a:ext cx="2344711" cy="100209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CB908076-1971-4CFE-94ED-13E3DDC02D5D}"/>
              </a:ext>
            </a:extLst>
          </p:cNvPr>
          <p:cNvSpPr/>
          <p:nvPr/>
        </p:nvSpPr>
        <p:spPr>
          <a:xfrm>
            <a:off x="8785486" y="1062282"/>
            <a:ext cx="2148592" cy="4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Avisering</a:t>
            </a: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D50D420A-0B36-48B6-B6BA-40A6D69371AD}"/>
              </a:ext>
            </a:extLst>
          </p:cNvPr>
          <p:cNvSpPr/>
          <p:nvPr/>
        </p:nvSpPr>
        <p:spPr>
          <a:xfrm>
            <a:off x="8150903" y="5726427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Leverans/ Åkeri</a:t>
            </a:r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5FD4A73D-DFD9-4301-93CF-836AB1233775}"/>
              </a:ext>
            </a:extLst>
          </p:cNvPr>
          <p:cNvSpPr/>
          <p:nvPr/>
        </p:nvSpPr>
        <p:spPr>
          <a:xfrm>
            <a:off x="10220173" y="5686993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Tull</a:t>
            </a:r>
          </a:p>
        </p:txBody>
      </p: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92102CF3-4880-43EE-AB30-85E69FFAA6C2}"/>
              </a:ext>
            </a:extLst>
          </p:cNvPr>
          <p:cNvCxnSpPr>
            <a:cxnSpLocks/>
          </p:cNvCxnSpPr>
          <p:nvPr/>
        </p:nvCxnSpPr>
        <p:spPr>
          <a:xfrm>
            <a:off x="9490024" y="3827005"/>
            <a:ext cx="753254" cy="83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7C0616B4-1146-4C60-ACBF-05169DAB461A}"/>
              </a:ext>
            </a:extLst>
          </p:cNvPr>
          <p:cNvCxnSpPr>
            <a:cxnSpLocks/>
          </p:cNvCxnSpPr>
          <p:nvPr/>
        </p:nvCxnSpPr>
        <p:spPr>
          <a:xfrm>
            <a:off x="9412574" y="3827005"/>
            <a:ext cx="830704" cy="16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>
            <a:extLst>
              <a:ext uri="{FF2B5EF4-FFF2-40B4-BE49-F238E27FC236}">
                <a16:creationId xmlns:a16="http://schemas.microsoft.com/office/drawing/2014/main" id="{E1E0A072-8B5B-4E50-A6A6-90F40E1EB747}"/>
              </a:ext>
            </a:extLst>
          </p:cNvPr>
          <p:cNvSpPr/>
          <p:nvPr/>
        </p:nvSpPr>
        <p:spPr>
          <a:xfrm>
            <a:off x="10344154" y="4360363"/>
            <a:ext cx="170887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Rederi</a:t>
            </a:r>
          </a:p>
        </p:txBody>
      </p: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9B1206F9-FA17-44CF-9719-6C141F246E55}"/>
              </a:ext>
            </a:extLst>
          </p:cNvPr>
          <p:cNvCxnSpPr>
            <a:cxnSpLocks/>
          </p:cNvCxnSpPr>
          <p:nvPr/>
        </p:nvCxnSpPr>
        <p:spPr>
          <a:xfrm>
            <a:off x="9369787" y="3888410"/>
            <a:ext cx="77450" cy="170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ktangel 38">
            <a:extLst>
              <a:ext uri="{FF2B5EF4-FFF2-40B4-BE49-F238E27FC236}">
                <a16:creationId xmlns:a16="http://schemas.microsoft.com/office/drawing/2014/main" id="{175B7423-9A2E-4815-B92D-83D1BECD0847}"/>
              </a:ext>
            </a:extLst>
          </p:cNvPr>
          <p:cNvSpPr/>
          <p:nvPr/>
        </p:nvSpPr>
        <p:spPr>
          <a:xfrm>
            <a:off x="2043032" y="5625733"/>
            <a:ext cx="1708879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Mottagaren/</a:t>
            </a:r>
          </a:p>
          <a:p>
            <a:pPr algn="ctr"/>
            <a:r>
              <a:rPr lang="sv-SE" dirty="0">
                <a:solidFill>
                  <a:schemeClr val="tx1"/>
                </a:solidFill>
              </a:rPr>
              <a:t>Köpare</a:t>
            </a:r>
          </a:p>
        </p:txBody>
      </p:sp>
      <p:sp>
        <p:nvSpPr>
          <p:cNvPr id="40" name="Pil: höger 39">
            <a:extLst>
              <a:ext uri="{FF2B5EF4-FFF2-40B4-BE49-F238E27FC236}">
                <a16:creationId xmlns:a16="http://schemas.microsoft.com/office/drawing/2014/main" id="{4C634C22-8F4C-4466-9B57-5D5CB91D6A56}"/>
              </a:ext>
            </a:extLst>
          </p:cNvPr>
          <p:cNvSpPr/>
          <p:nvPr/>
        </p:nvSpPr>
        <p:spPr>
          <a:xfrm rot="4418828">
            <a:off x="1351126" y="4374030"/>
            <a:ext cx="1840930" cy="65956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Bekräftar bokning</a:t>
            </a:r>
          </a:p>
        </p:txBody>
      </p:sp>
      <p:sp>
        <p:nvSpPr>
          <p:cNvPr id="9" name="Pil: vänster 8">
            <a:extLst>
              <a:ext uri="{FF2B5EF4-FFF2-40B4-BE49-F238E27FC236}">
                <a16:creationId xmlns:a16="http://schemas.microsoft.com/office/drawing/2014/main" id="{D6B4E317-A6EF-4685-9A00-E002CFBE706E}"/>
              </a:ext>
            </a:extLst>
          </p:cNvPr>
          <p:cNvSpPr/>
          <p:nvPr/>
        </p:nvSpPr>
        <p:spPr>
          <a:xfrm>
            <a:off x="1876897" y="2088335"/>
            <a:ext cx="2648883" cy="635410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Bekräftar bokning</a:t>
            </a:r>
          </a:p>
        </p:txBody>
      </p:sp>
      <p:sp>
        <p:nvSpPr>
          <p:cNvPr id="31" name="Pil: höger 30">
            <a:extLst>
              <a:ext uri="{FF2B5EF4-FFF2-40B4-BE49-F238E27FC236}">
                <a16:creationId xmlns:a16="http://schemas.microsoft.com/office/drawing/2014/main" id="{CDB4A59B-D9DA-413B-B11F-A1DBCC70F46E}"/>
              </a:ext>
            </a:extLst>
          </p:cNvPr>
          <p:cNvSpPr/>
          <p:nvPr/>
        </p:nvSpPr>
        <p:spPr>
          <a:xfrm rot="18611562">
            <a:off x="4279857" y="1861685"/>
            <a:ext cx="1840930" cy="38018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Bokning in hos </a:t>
            </a:r>
          </a:p>
        </p:txBody>
      </p:sp>
      <p:sp>
        <p:nvSpPr>
          <p:cNvPr id="32" name="Pil: vänster 31">
            <a:extLst>
              <a:ext uri="{FF2B5EF4-FFF2-40B4-BE49-F238E27FC236}">
                <a16:creationId xmlns:a16="http://schemas.microsoft.com/office/drawing/2014/main" id="{B6DD5A32-77A0-4007-903C-892DC222D824}"/>
              </a:ext>
            </a:extLst>
          </p:cNvPr>
          <p:cNvSpPr/>
          <p:nvPr/>
        </p:nvSpPr>
        <p:spPr>
          <a:xfrm rot="19579986">
            <a:off x="4896904" y="1606412"/>
            <a:ext cx="2648883" cy="940143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tx1"/>
                </a:solidFill>
              </a:rPr>
              <a:t>Bekr</a:t>
            </a:r>
            <a:r>
              <a:rPr lang="sv-SE" sz="1600" dirty="0">
                <a:solidFill>
                  <a:schemeClr val="tx1"/>
                </a:solidFill>
              </a:rPr>
              <a:t>. m fartyg, cont.nr, </a:t>
            </a:r>
            <a:r>
              <a:rPr lang="sv-SE" sz="1600" dirty="0" err="1">
                <a:solidFill>
                  <a:schemeClr val="tx1"/>
                </a:solidFill>
              </a:rPr>
              <a:t>cont.depå</a:t>
            </a:r>
            <a:endParaRPr lang="sv-SE" sz="1600" dirty="0">
              <a:solidFill>
                <a:schemeClr val="tx1"/>
              </a:solidFill>
            </a:endParaRPr>
          </a:p>
        </p:txBody>
      </p:sp>
      <p:sp>
        <p:nvSpPr>
          <p:cNvPr id="34" name="Pil: u-sväng 33">
            <a:extLst>
              <a:ext uri="{FF2B5EF4-FFF2-40B4-BE49-F238E27FC236}">
                <a16:creationId xmlns:a16="http://schemas.microsoft.com/office/drawing/2014/main" id="{54F6290F-80CA-45DA-8DCB-3C4CAD4CB714}"/>
              </a:ext>
            </a:extLst>
          </p:cNvPr>
          <p:cNvSpPr/>
          <p:nvPr/>
        </p:nvSpPr>
        <p:spPr>
          <a:xfrm>
            <a:off x="209550" y="1352843"/>
            <a:ext cx="4731140" cy="1111975"/>
          </a:xfrm>
          <a:prstGeom prst="utur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VGM Vikt intyg</a:t>
            </a:r>
          </a:p>
        </p:txBody>
      </p:sp>
      <p:sp>
        <p:nvSpPr>
          <p:cNvPr id="35" name="Pil: höger 34">
            <a:extLst>
              <a:ext uri="{FF2B5EF4-FFF2-40B4-BE49-F238E27FC236}">
                <a16:creationId xmlns:a16="http://schemas.microsoft.com/office/drawing/2014/main" id="{432B7421-336F-45BD-AE1D-BEACC630C97F}"/>
              </a:ext>
            </a:extLst>
          </p:cNvPr>
          <p:cNvSpPr/>
          <p:nvPr/>
        </p:nvSpPr>
        <p:spPr>
          <a:xfrm>
            <a:off x="3833441" y="5912259"/>
            <a:ext cx="4235932" cy="914401"/>
          </a:xfrm>
          <a:prstGeom prst="rightArrow">
            <a:avLst/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Avgång/Skeppning </a:t>
            </a:r>
          </a:p>
        </p:txBody>
      </p:sp>
    </p:spTree>
    <p:extLst>
      <p:ext uri="{BB962C8B-B14F-4D97-AF65-F5344CB8AC3E}">
        <p14:creationId xmlns:p14="http://schemas.microsoft.com/office/powerpoint/2010/main" val="69713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6" grpId="0" animBg="1"/>
      <p:bldP spid="39" grpId="0" animBg="1"/>
      <p:bldP spid="40" grpId="0" animBg="1"/>
      <p:bldP spid="9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byggnad, stängsel, gul, sitter&#10;&#10;Beskrivning genererad med hög exakthet">
            <a:extLst>
              <a:ext uri="{FF2B5EF4-FFF2-40B4-BE49-F238E27FC236}">
                <a16:creationId xmlns:a16="http://schemas.microsoft.com/office/drawing/2014/main" id="{4803569B-7577-447F-A926-CAFD400EC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5" r="7270" b="2"/>
          <a:stretch/>
        </p:blipFill>
        <p:spPr>
          <a:xfrm>
            <a:off x="6197536" y="1904282"/>
            <a:ext cx="5156263" cy="353449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24A004E4-6F28-4868-90A8-ABB42B1E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9F495D2-6F9B-45C2-9E35-DADE05FE2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7225" cy="4351338"/>
          </a:xfrm>
        </p:spPr>
        <p:txBody>
          <a:bodyPr>
            <a:normAutofit/>
          </a:bodyPr>
          <a:lstStyle/>
          <a:p>
            <a:r>
              <a:rPr lang="sv-SE" sz="2000" dirty="0"/>
              <a:t>Varor som ska exporteras ut ur EU</a:t>
            </a:r>
          </a:p>
          <a:p>
            <a:pPr lvl="1"/>
            <a:r>
              <a:rPr lang="sv-SE" sz="2000" dirty="0" err="1"/>
              <a:t>Exportdeklareras</a:t>
            </a:r>
            <a:endParaRPr lang="sv-SE" sz="2000" dirty="0"/>
          </a:p>
          <a:p>
            <a:pPr lvl="2"/>
            <a:r>
              <a:rPr lang="sv-SE" dirty="0"/>
              <a:t>Varuägaren är ansvarig</a:t>
            </a:r>
          </a:p>
          <a:p>
            <a:pPr lvl="2"/>
            <a:r>
              <a:rPr lang="sv-SE" dirty="0"/>
              <a:t>Ombud tex speditören</a:t>
            </a:r>
          </a:p>
          <a:p>
            <a:pPr lvl="1"/>
            <a:r>
              <a:rPr lang="sv-SE" sz="2000" dirty="0"/>
              <a:t>Elektroniskdeklaration</a:t>
            </a:r>
          </a:p>
          <a:p>
            <a:pPr lvl="2"/>
            <a:r>
              <a:rPr lang="sv-SE" dirty="0"/>
              <a:t>Tull-id</a:t>
            </a:r>
          </a:p>
          <a:p>
            <a:pPr lvl="2"/>
            <a:r>
              <a:rPr lang="sv-SE" dirty="0"/>
              <a:t>Klar för att utföras</a:t>
            </a:r>
          </a:p>
          <a:p>
            <a:pPr lvl="1"/>
            <a:r>
              <a:rPr lang="sv-SE" sz="2000" dirty="0"/>
              <a:t>Export från Sverige är avgiftsfritt</a:t>
            </a:r>
          </a:p>
          <a:p>
            <a:pPr lvl="2"/>
            <a:endParaRPr lang="sv-SE" dirty="0"/>
          </a:p>
          <a:p>
            <a:pPr marL="914400" lvl="2" indent="0">
              <a:buNone/>
            </a:pPr>
            <a:endParaRPr lang="sv-SE" dirty="0"/>
          </a:p>
          <a:p>
            <a:pPr lvl="2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1407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BB8F74-9C12-4CB6-8237-9D89BB24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5E592F9-288E-454D-A684-A97B2FED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Export</a:t>
            </a:r>
          </a:p>
          <a:p>
            <a:pPr lvl="1"/>
            <a:r>
              <a:rPr lang="sv-SE" dirty="0"/>
              <a:t>Varuägaren bokar till speditören</a:t>
            </a:r>
          </a:p>
          <a:p>
            <a:pPr lvl="1"/>
            <a:r>
              <a:rPr lang="sv-SE" dirty="0"/>
              <a:t>Speditören bokar hos rederier</a:t>
            </a:r>
          </a:p>
          <a:p>
            <a:pPr lvl="2"/>
            <a:r>
              <a:rPr lang="sv-SE" dirty="0"/>
              <a:t>Får </a:t>
            </a:r>
            <a:r>
              <a:rPr lang="sv-SE" dirty="0" err="1"/>
              <a:t>bokningsnr</a:t>
            </a:r>
            <a:endParaRPr lang="sv-SE" dirty="0"/>
          </a:p>
          <a:p>
            <a:pPr lvl="2"/>
            <a:r>
              <a:rPr lang="sv-SE" dirty="0"/>
              <a:t>Används för att komma in i hamnen</a:t>
            </a:r>
          </a:p>
          <a:p>
            <a:pPr lvl="3"/>
            <a:r>
              <a:rPr lang="sv-SE" dirty="0"/>
              <a:t>ID kontrollen</a:t>
            </a:r>
          </a:p>
          <a:p>
            <a:pPr lvl="1"/>
            <a:r>
              <a:rPr lang="sv-SE" dirty="0"/>
              <a:t>Rederiet meddelar var </a:t>
            </a:r>
            <a:r>
              <a:rPr lang="sv-SE" dirty="0" err="1"/>
              <a:t>lastbäraren</a:t>
            </a:r>
            <a:r>
              <a:rPr lang="sv-SE" dirty="0"/>
              <a:t> kan hämtas</a:t>
            </a:r>
          </a:p>
          <a:p>
            <a:pPr lvl="2"/>
            <a:r>
              <a:rPr lang="sv-SE" dirty="0"/>
              <a:t>Containerdepå</a:t>
            </a:r>
          </a:p>
          <a:p>
            <a:pPr lvl="1"/>
            <a:r>
              <a:rPr lang="sv-SE" dirty="0"/>
              <a:t>Speditören bokar ett åkeri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AFF7563-FA24-4758-BC76-8B04E0671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78"/>
          <a:stretch/>
        </p:blipFill>
        <p:spPr>
          <a:xfrm>
            <a:off x="7918647" y="1690688"/>
            <a:ext cx="3435153" cy="31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51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himmel, utomhus, byggnad, lastbil&#10;&#10;Beskrivning genererad med mycket hög exakthet">
            <a:extLst>
              <a:ext uri="{FF2B5EF4-FFF2-40B4-BE49-F238E27FC236}">
                <a16:creationId xmlns:a16="http://schemas.microsoft.com/office/drawing/2014/main" id="{052221CC-C007-47AB-8E96-C21938D8E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2" r="9091" b="147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F0EF470-29B2-4FAF-8B6E-DD5312511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4074386" cy="1344975"/>
          </a:xfrm>
        </p:spPr>
        <p:txBody>
          <a:bodyPr>
            <a:normAutofit fontScale="90000"/>
          </a:bodyPr>
          <a:lstStyle/>
          <a:p>
            <a:r>
              <a:rPr lang="sv-SE" sz="4000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0E6C040-10A3-4AC3-90B5-990CEEC68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sv-SE" sz="1700" dirty="0"/>
              <a:t>Speditören meddelar åkeriet</a:t>
            </a:r>
          </a:p>
          <a:p>
            <a:pPr lvl="1"/>
            <a:r>
              <a:rPr lang="sv-SE" sz="1700" dirty="0"/>
              <a:t>Containerdepå</a:t>
            </a:r>
          </a:p>
          <a:p>
            <a:pPr lvl="1"/>
            <a:r>
              <a:rPr lang="sv-SE" sz="1700" dirty="0" err="1"/>
              <a:t>Containernr</a:t>
            </a:r>
            <a:endParaRPr lang="sv-SE" sz="1700" dirty="0"/>
          </a:p>
          <a:p>
            <a:pPr lvl="1"/>
            <a:r>
              <a:rPr lang="sv-SE" sz="1700" dirty="0"/>
              <a:t>Var godset ska hämtas</a:t>
            </a:r>
          </a:p>
          <a:p>
            <a:pPr lvl="1"/>
            <a:r>
              <a:rPr lang="sv-SE" sz="1700" dirty="0"/>
              <a:t>När godset ska hämtas</a:t>
            </a:r>
          </a:p>
          <a:p>
            <a:pPr lvl="2"/>
            <a:r>
              <a:rPr lang="sv-SE" sz="1700" dirty="0" err="1"/>
              <a:t>Slottid</a:t>
            </a:r>
            <a:endParaRPr lang="sv-SE" sz="1700" dirty="0"/>
          </a:p>
          <a:p>
            <a:pPr lvl="2"/>
            <a:r>
              <a:rPr lang="sv-SE" sz="1700" dirty="0"/>
              <a:t>Bestämd tid för avhämtning</a:t>
            </a:r>
          </a:p>
          <a:p>
            <a:pPr lvl="1"/>
            <a:r>
              <a:rPr lang="sv-SE" sz="1700" dirty="0"/>
              <a:t>Vad som ska hämtas</a:t>
            </a:r>
          </a:p>
          <a:p>
            <a:pPr lvl="2"/>
            <a:r>
              <a:rPr lang="sv-SE" sz="1700" dirty="0"/>
              <a:t>Tex varuägarens ordernr</a:t>
            </a:r>
          </a:p>
          <a:p>
            <a:pPr lvl="1"/>
            <a:r>
              <a:rPr lang="sv-SE" sz="1700" dirty="0" err="1"/>
              <a:t>Bokningsnr</a:t>
            </a:r>
            <a:r>
              <a:rPr lang="sv-SE" sz="1700" dirty="0"/>
              <a:t> </a:t>
            </a:r>
          </a:p>
          <a:p>
            <a:pPr lvl="2"/>
            <a:r>
              <a:rPr lang="sv-SE" sz="1700" dirty="0"/>
              <a:t>Används i ID kontrollen, check in</a:t>
            </a:r>
          </a:p>
          <a:p>
            <a:pPr lvl="2"/>
            <a:endParaRPr lang="sv-SE" sz="1700" dirty="0"/>
          </a:p>
          <a:p>
            <a:pPr lvl="2"/>
            <a:endParaRPr lang="sv-SE" sz="1700" dirty="0"/>
          </a:p>
          <a:p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2374491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vatten, himmel, båt, utomhus&#10;&#10;Beskrivning genererad med mycket hög exakthet">
            <a:extLst>
              <a:ext uri="{FF2B5EF4-FFF2-40B4-BE49-F238E27FC236}">
                <a16:creationId xmlns:a16="http://schemas.microsoft.com/office/drawing/2014/main" id="{95DBEE33-D812-4CB5-824A-5B909A1D3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91" r="28889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4355E6C-C554-49F0-ADA7-FD8C03D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459E585-46DF-47AA-8CAA-48BBECA4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271" y="1981200"/>
            <a:ext cx="6757029" cy="4247534"/>
          </a:xfrm>
        </p:spPr>
        <p:txBody>
          <a:bodyPr>
            <a:normAutofit/>
          </a:bodyPr>
          <a:lstStyle/>
          <a:p>
            <a:r>
              <a:rPr lang="sv-SE" sz="1700" dirty="0"/>
              <a:t>Tullförfarande import</a:t>
            </a:r>
          </a:p>
          <a:p>
            <a:pPr lvl="1"/>
            <a:r>
              <a:rPr lang="sv-SE" sz="1700" dirty="0"/>
              <a:t>EU är en tullunion</a:t>
            </a:r>
          </a:p>
          <a:p>
            <a:pPr lvl="1"/>
            <a:r>
              <a:rPr lang="sv-SE" sz="1700" dirty="0"/>
              <a:t>Varor har fri rörlighet utan avgifter</a:t>
            </a:r>
          </a:p>
          <a:p>
            <a:pPr lvl="2"/>
            <a:r>
              <a:rPr lang="sv-SE" sz="1700" dirty="0"/>
              <a:t>Tull och moms</a:t>
            </a:r>
          </a:p>
          <a:p>
            <a:pPr lvl="1"/>
            <a:r>
              <a:rPr lang="sv-SE" sz="1700" dirty="0"/>
              <a:t>Varor som kommer in till EU</a:t>
            </a:r>
          </a:p>
          <a:p>
            <a:pPr lvl="2"/>
            <a:r>
              <a:rPr lang="sv-SE" sz="1700" dirty="0"/>
              <a:t>Deklareras</a:t>
            </a:r>
          </a:p>
          <a:p>
            <a:pPr lvl="3"/>
            <a:r>
              <a:rPr lang="sv-SE" sz="1700" dirty="0"/>
              <a:t>Förtullas</a:t>
            </a:r>
          </a:p>
          <a:p>
            <a:pPr lvl="2"/>
            <a:r>
              <a:rPr lang="sv-SE" sz="1700" dirty="0"/>
              <a:t>Avgifter ska betalas</a:t>
            </a:r>
          </a:p>
          <a:p>
            <a:pPr lvl="2"/>
            <a:r>
              <a:rPr lang="sv-SE" sz="1700" dirty="0"/>
              <a:t>Tull och moms</a:t>
            </a:r>
          </a:p>
          <a:p>
            <a:pPr lvl="2"/>
            <a:r>
              <a:rPr lang="sv-SE" sz="1700" dirty="0"/>
              <a:t>Varuägaren är ansvarig </a:t>
            </a:r>
          </a:p>
          <a:p>
            <a:pPr marL="457200" lvl="1" indent="0">
              <a:buNone/>
            </a:pPr>
            <a:endParaRPr lang="sv-SE" sz="1700" dirty="0"/>
          </a:p>
          <a:p>
            <a:pPr lvl="1"/>
            <a:endParaRPr lang="sv-SE" sz="1700" dirty="0"/>
          </a:p>
          <a:p>
            <a:pPr lvl="2"/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4114217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B70BAC08-1EF8-4391-93D7-98349C69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6" y="117875"/>
            <a:ext cx="9358775" cy="6622249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0E82AE24-CF4B-4840-8A80-8F6EAB98485A}"/>
              </a:ext>
            </a:extLst>
          </p:cNvPr>
          <p:cNvSpPr txBox="1"/>
          <p:nvPr/>
        </p:nvSpPr>
        <p:spPr>
          <a:xfrm>
            <a:off x="304800" y="446313"/>
            <a:ext cx="239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EU:s tullunion</a:t>
            </a:r>
          </a:p>
        </p:txBody>
      </p:sp>
    </p:spTree>
    <p:extLst>
      <p:ext uri="{BB962C8B-B14F-4D97-AF65-F5344CB8AC3E}">
        <p14:creationId xmlns:p14="http://schemas.microsoft.com/office/powerpoint/2010/main" val="2568740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gul, tecken&#10;&#10;Beskrivning genererad med mycket hög exakthet">
            <a:extLst>
              <a:ext uri="{FF2B5EF4-FFF2-40B4-BE49-F238E27FC236}">
                <a16:creationId xmlns:a16="http://schemas.microsoft.com/office/drawing/2014/main" id="{110EF9EE-1F17-4D08-986E-B75E5B3AC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7" r="1634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23AC9E1-E94E-46FE-8D2E-01E5E7EA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43" y="629266"/>
            <a:ext cx="5894617" cy="1676603"/>
          </a:xfrm>
        </p:spPr>
        <p:txBody>
          <a:bodyPr>
            <a:normAutofit/>
          </a:bodyPr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00F88E7-A05A-4622-91A3-3BB5781A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3" y="2185988"/>
            <a:ext cx="5385707" cy="2757487"/>
          </a:xfrm>
        </p:spPr>
        <p:txBody>
          <a:bodyPr>
            <a:normAutofit/>
          </a:bodyPr>
          <a:lstStyle/>
          <a:p>
            <a:r>
              <a:rPr lang="sv-SE" sz="2000" dirty="0"/>
              <a:t>Tullförfarande import till Sverige</a:t>
            </a:r>
          </a:p>
          <a:p>
            <a:r>
              <a:rPr lang="sv-SE" sz="2000" dirty="0"/>
              <a:t>Speditören får meddelande av rederiet</a:t>
            </a:r>
          </a:p>
          <a:p>
            <a:pPr lvl="1"/>
            <a:r>
              <a:rPr lang="sv-SE" sz="2000" dirty="0"/>
              <a:t>Pre-alert</a:t>
            </a:r>
          </a:p>
          <a:p>
            <a:pPr lvl="1"/>
            <a:r>
              <a:rPr lang="sv-SE" sz="2000" dirty="0"/>
              <a:t>Fartygets beräknade ankomst</a:t>
            </a:r>
          </a:p>
          <a:p>
            <a:pPr lvl="1"/>
            <a:r>
              <a:rPr lang="sv-SE" sz="2000" dirty="0"/>
              <a:t>Fartyget lossas</a:t>
            </a:r>
          </a:p>
          <a:p>
            <a:pPr lvl="1"/>
            <a:endParaRPr lang="sv-SE" sz="2000" dirty="0"/>
          </a:p>
          <a:p>
            <a:pPr marL="457200" lvl="1" indent="0">
              <a:buNone/>
            </a:pPr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334544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ED2C2344-C7C6-424B-9749-394F9E34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51"/>
            <a:ext cx="6411686" cy="3093139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B7384441-CCA4-48D7-9E97-5E7E1D13C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0"/>
          <a:stretch/>
        </p:blipFill>
        <p:spPr>
          <a:xfrm>
            <a:off x="6333865" y="2413051"/>
            <a:ext cx="5858135" cy="3093139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104F06B6-2AE3-4173-94BE-784EF0A4D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51" y="263812"/>
            <a:ext cx="10766469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8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4ED2BAB-5FD4-446A-9D93-9720A994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4F1F548-B77F-4C6F-85BC-B0C5F3D4A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3F3E25E-2EB9-4B79-8C48-16CFA8BF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3539553"/>
            <a:ext cx="5770733" cy="1627292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323725E0-F13C-4421-B58A-60343C8A8894}"/>
              </a:ext>
            </a:extLst>
          </p:cNvPr>
          <p:cNvSpPr txBox="1"/>
          <p:nvPr/>
        </p:nvSpPr>
        <p:spPr>
          <a:xfrm>
            <a:off x="361950" y="1825625"/>
            <a:ext cx="6096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200" dirty="0"/>
              <a:t>Varuägaren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/>
              <a:t>Anlitar ombud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/>
              <a:t>Speditören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 err="1"/>
              <a:t>Lastbäraren</a:t>
            </a:r>
            <a:r>
              <a:rPr lang="sv-SE" sz="2200" dirty="0"/>
              <a:t> får inte lämna hamnområdet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/>
              <a:t>Förtullningen ska vara klar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/>
              <a:t>Förtullning sker elektroniskt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200" dirty="0"/>
              <a:t>Svar från Tullverket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Förtullningen är klar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Tull-ID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Varan/</a:t>
            </a:r>
            <a:r>
              <a:rPr lang="sv-SE" dirty="0" err="1"/>
              <a:t>lastbäraren</a:t>
            </a:r>
            <a:r>
              <a:rPr lang="sv-SE" dirty="0"/>
              <a:t> kan lämnas ut</a:t>
            </a:r>
          </a:p>
        </p:txBody>
      </p:sp>
    </p:spTree>
    <p:extLst>
      <p:ext uri="{BB962C8B-B14F-4D97-AF65-F5344CB8AC3E}">
        <p14:creationId xmlns:p14="http://schemas.microsoft.com/office/powerpoint/2010/main" val="3080112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7C548BA4-82A1-49EC-82E8-6B98E18F3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642CEFE0-800D-4657-9496-8C5BB5C6B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22" b="21003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03C1252-8900-4C21-B384-2015387E8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5" r="23256" b="1"/>
          <a:stretch/>
        </p:blipFill>
        <p:spPr>
          <a:xfrm>
            <a:off x="7929797" y="4572000"/>
            <a:ext cx="4262203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11" name="Freeform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8AEA42D-506B-4C03-B585-B434A668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FCL Transportsystem sjö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F6BAC2B-A894-47E6-B085-36C722F0F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504950"/>
            <a:ext cx="6886576" cy="5353040"/>
          </a:xfrm>
        </p:spPr>
        <p:txBody>
          <a:bodyPr>
            <a:normAutofit lnSpcReduction="10000"/>
          </a:bodyPr>
          <a:lstStyle/>
          <a:p>
            <a:r>
              <a:rPr lang="sv-SE" sz="2100" dirty="0"/>
              <a:t>Speditören kan boka åkeri</a:t>
            </a:r>
          </a:p>
          <a:p>
            <a:pPr lvl="1"/>
            <a:r>
              <a:rPr lang="sv-SE" sz="2100" dirty="0"/>
              <a:t>Tull-ID</a:t>
            </a:r>
          </a:p>
          <a:p>
            <a:pPr lvl="1"/>
            <a:r>
              <a:rPr lang="sv-SE" sz="2100" dirty="0"/>
              <a:t>Containernummer</a:t>
            </a:r>
          </a:p>
          <a:p>
            <a:pPr lvl="1"/>
            <a:r>
              <a:rPr lang="sv-SE" sz="2100" dirty="0"/>
              <a:t>Retur depå</a:t>
            </a:r>
          </a:p>
          <a:p>
            <a:pPr lvl="2"/>
            <a:r>
              <a:rPr lang="sv-SE" sz="2100" dirty="0"/>
              <a:t>Rederiet meddelar</a:t>
            </a:r>
          </a:p>
          <a:p>
            <a:r>
              <a:rPr lang="sv-SE" sz="2100" dirty="0"/>
              <a:t>Åkeriets prissättning FCL</a:t>
            </a:r>
          </a:p>
          <a:p>
            <a:pPr lvl="1"/>
            <a:r>
              <a:rPr lang="sv-SE" sz="2100" dirty="0"/>
              <a:t>Tar betalt</a:t>
            </a:r>
          </a:p>
          <a:p>
            <a:pPr lvl="1"/>
            <a:r>
              <a:rPr lang="sv-SE" sz="2100" dirty="0"/>
              <a:t>Per mil</a:t>
            </a:r>
          </a:p>
          <a:p>
            <a:pPr lvl="1"/>
            <a:r>
              <a:rPr lang="sv-SE" sz="2100" dirty="0"/>
              <a:t>Tur och retur</a:t>
            </a:r>
          </a:p>
          <a:p>
            <a:pPr lvl="1"/>
            <a:r>
              <a:rPr lang="sv-SE" sz="2100" dirty="0"/>
              <a:t>20’ 40’</a:t>
            </a:r>
          </a:p>
          <a:p>
            <a:pPr lvl="1"/>
            <a:r>
              <a:rPr lang="sv-SE" sz="2100" dirty="0"/>
              <a:t>Forsling</a:t>
            </a:r>
          </a:p>
          <a:p>
            <a:pPr lvl="2"/>
            <a:r>
              <a:rPr lang="sv-SE" sz="2100" dirty="0"/>
              <a:t>Till/från godsterminal – hamn</a:t>
            </a:r>
          </a:p>
          <a:p>
            <a:pPr lvl="2"/>
            <a:r>
              <a:rPr lang="sv-SE" sz="2100" dirty="0"/>
              <a:t>Kombiterminal – hamn</a:t>
            </a:r>
          </a:p>
          <a:p>
            <a:pPr lvl="2"/>
            <a:r>
              <a:rPr lang="sv-SE" sz="2100" dirty="0"/>
              <a:t>Kombiterminal – godsterminal</a:t>
            </a:r>
          </a:p>
          <a:p>
            <a:pPr lvl="2"/>
            <a:r>
              <a:rPr lang="sv-SE" sz="2100" dirty="0"/>
              <a:t>Fast pris</a:t>
            </a:r>
          </a:p>
          <a:p>
            <a:pPr marL="914400" lvl="2" indent="0">
              <a:buNone/>
            </a:pPr>
            <a:endParaRPr lang="sv-SE" dirty="0"/>
          </a:p>
          <a:p>
            <a:endParaRPr lang="sv-SE" sz="2000" dirty="0"/>
          </a:p>
          <a:p>
            <a:pPr lvl="2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5644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05A3BBF-FFC2-4C88-A9AF-069773C8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Organisation och verksamhet åkerier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5D835C-A83C-4F23-BADD-8334278F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Dragbilsåkerier</a:t>
            </a:r>
          </a:p>
          <a:p>
            <a:pPr lvl="1"/>
            <a:r>
              <a:rPr lang="sv-SE" dirty="0"/>
              <a:t>Simalift</a:t>
            </a:r>
          </a:p>
          <a:p>
            <a:pPr lvl="2"/>
            <a:r>
              <a:rPr lang="sv-SE" dirty="0"/>
              <a:t>Chassi med kran</a:t>
            </a:r>
          </a:p>
          <a:p>
            <a:pPr lvl="1"/>
            <a:r>
              <a:rPr lang="sv-SE" dirty="0"/>
              <a:t>Möjlighet att lyfta av</a:t>
            </a:r>
          </a:p>
          <a:p>
            <a:pPr lvl="1"/>
            <a:r>
              <a:rPr lang="sv-SE" dirty="0"/>
              <a:t>Används när lastbrygga inte finns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82291AFB-408B-4DFB-B742-4F497598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743" y="2082019"/>
            <a:ext cx="6028338" cy="45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37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4F0A4FEB-93E8-48CF-B97D-8001B561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FCL Transportsystem sjö</a:t>
            </a: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2FC62C37-E8B9-40F4-AA9B-13E50EB4C8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172480"/>
              </p:ext>
            </p:extLst>
          </p:nvPr>
        </p:nvGraphicFramePr>
        <p:xfrm>
          <a:off x="1467084" y="1690688"/>
          <a:ext cx="8838106" cy="4826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372317" imgH="2933663" progId="Excel.Sheet.12">
                  <p:embed/>
                </p:oleObj>
              </mc:Choice>
              <mc:Fallback>
                <p:oleObj name="Worksheet" r:id="rId2" imgW="5372317" imgH="293366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7084" y="1690688"/>
                        <a:ext cx="8838106" cy="4826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5974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C31D56-CDF1-4F80-92E6-F05985E3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FCL Transportsystem sjö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FFD6AFE-DA8B-49CF-8B35-6AEA1771B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63" b="38269"/>
          <a:stretch/>
        </p:blipFill>
        <p:spPr>
          <a:xfrm>
            <a:off x="1000878" y="2254251"/>
            <a:ext cx="9105147" cy="1803400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951C369D-6C49-49B7-98E0-2B81AD2DE66E}"/>
              </a:ext>
            </a:extLst>
          </p:cNvPr>
          <p:cNvSpPr txBox="1"/>
          <p:nvPr/>
        </p:nvSpPr>
        <p:spPr>
          <a:xfrm>
            <a:off x="1282700" y="1690688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Containertransport med chassi</a:t>
            </a:r>
          </a:p>
        </p:txBody>
      </p:sp>
      <p:pic>
        <p:nvPicPr>
          <p:cNvPr id="6" name="Bildobjekt 5" descr="En bild som visar text, himmel, väg, utomhus&#10;&#10;Automatiskt genererad beskrivning">
            <a:extLst>
              <a:ext uri="{FF2B5EF4-FFF2-40B4-BE49-F238E27FC236}">
                <a16:creationId xmlns:a16="http://schemas.microsoft.com/office/drawing/2014/main" id="{00271F37-9B2B-4E64-BBCA-7BDB9C92A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4" b="14179"/>
          <a:stretch/>
        </p:blipFill>
        <p:spPr>
          <a:xfrm>
            <a:off x="1657350" y="4159549"/>
            <a:ext cx="7620000" cy="26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6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Rederier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Maersk Line</a:t>
            </a:r>
          </a:p>
          <a:p>
            <a:pPr lvl="1"/>
            <a:r>
              <a:rPr lang="sv-SE" dirty="0"/>
              <a:t>Världens näst största container rederi</a:t>
            </a:r>
          </a:p>
          <a:p>
            <a:pPr lvl="1"/>
            <a:r>
              <a:rPr lang="sv-SE" dirty="0"/>
              <a:t>Logistik 	</a:t>
            </a:r>
          </a:p>
          <a:p>
            <a:pPr lvl="2"/>
            <a:r>
              <a:rPr lang="sv-SE" dirty="0"/>
              <a:t>Maersk </a:t>
            </a:r>
            <a:r>
              <a:rPr lang="sv-SE" dirty="0" err="1"/>
              <a:t>Logistics</a:t>
            </a:r>
            <a:endParaRPr lang="sv-SE" dirty="0"/>
          </a:p>
          <a:p>
            <a:pPr lvl="1"/>
            <a:r>
              <a:rPr lang="sv-SE" dirty="0"/>
              <a:t>Terminal-hamnhantering</a:t>
            </a:r>
          </a:p>
          <a:p>
            <a:pPr lvl="2"/>
            <a:r>
              <a:rPr lang="sv-SE" dirty="0"/>
              <a:t>Container</a:t>
            </a:r>
          </a:p>
          <a:p>
            <a:pPr lvl="2"/>
            <a:r>
              <a:rPr lang="sv-SE" dirty="0"/>
              <a:t>APM Terminals</a:t>
            </a:r>
          </a:p>
          <a:p>
            <a:pPr lvl="1"/>
            <a:r>
              <a:rPr lang="sv-SE" dirty="0"/>
              <a:t>Energy</a:t>
            </a:r>
          </a:p>
          <a:p>
            <a:pPr lvl="2"/>
            <a:r>
              <a:rPr lang="sv-SE" dirty="0"/>
              <a:t>Tank</a:t>
            </a:r>
          </a:p>
          <a:p>
            <a:pPr lvl="2"/>
            <a:r>
              <a:rPr lang="sv-SE" dirty="0"/>
              <a:t>Drilling</a:t>
            </a:r>
          </a:p>
          <a:p>
            <a:pPr lvl="2"/>
            <a:r>
              <a:rPr lang="sv-SE" dirty="0" err="1"/>
              <a:t>Oil</a:t>
            </a:r>
            <a:endParaRPr lang="sv-SE" dirty="0"/>
          </a:p>
          <a:p>
            <a:pPr lvl="2"/>
            <a:r>
              <a:rPr lang="sv-SE" dirty="0" err="1"/>
              <a:t>Supply</a:t>
            </a:r>
            <a:r>
              <a:rPr lang="sv-SE" dirty="0"/>
              <a:t> Service</a:t>
            </a:r>
          </a:p>
          <a:p>
            <a:pPr lvl="2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4653136"/>
            <a:ext cx="4817568" cy="18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6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Maersk Line 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2609397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Madrid Maersk</a:t>
            </a:r>
          </a:p>
          <a:p>
            <a:pPr lvl="1"/>
            <a:r>
              <a:rPr lang="sv-SE" dirty="0"/>
              <a:t>19 630teus</a:t>
            </a:r>
          </a:p>
          <a:p>
            <a:r>
              <a:rPr lang="sv-SE" dirty="0"/>
              <a:t>399 m lång</a:t>
            </a:r>
          </a:p>
          <a:p>
            <a:r>
              <a:rPr lang="sv-SE" dirty="0"/>
              <a:t>58,6 m bred</a:t>
            </a:r>
          </a:p>
          <a:p>
            <a:r>
              <a:rPr lang="sv-SE" dirty="0"/>
              <a:t>5 systerfartyg</a:t>
            </a:r>
          </a:p>
          <a:p>
            <a:pPr lvl="1"/>
            <a:r>
              <a:rPr lang="sv-SE" dirty="0" err="1"/>
              <a:t>Moscow</a:t>
            </a:r>
            <a:r>
              <a:rPr lang="sv-SE" dirty="0"/>
              <a:t>, Milan, Munich, Monaco, Marseilles</a:t>
            </a:r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16F9A3B-4D87-C58F-589F-D6A52D384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1" t="16175" b="12551"/>
          <a:stretch/>
        </p:blipFill>
        <p:spPr>
          <a:xfrm>
            <a:off x="4615003" y="893853"/>
            <a:ext cx="6971752" cy="35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1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Rederier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73661" y="1253331"/>
            <a:ext cx="10515600" cy="4351338"/>
          </a:xfrm>
        </p:spPr>
        <p:txBody>
          <a:bodyPr>
            <a:normAutofit/>
          </a:bodyPr>
          <a:lstStyle/>
          <a:p>
            <a:endParaRPr lang="sv-SE" dirty="0"/>
          </a:p>
          <a:p>
            <a:r>
              <a:rPr lang="sv-SE" dirty="0"/>
              <a:t>MSC </a:t>
            </a:r>
            <a:r>
              <a:rPr lang="sv-SE" dirty="0" err="1"/>
              <a:t>Mediterranean</a:t>
            </a:r>
            <a:r>
              <a:rPr lang="sv-SE" dirty="0"/>
              <a:t> Shipping Company </a:t>
            </a:r>
          </a:p>
          <a:p>
            <a:pPr lvl="1"/>
            <a:r>
              <a:rPr lang="sv-SE" sz="2800" dirty="0"/>
              <a:t>MSC </a:t>
            </a:r>
            <a:r>
              <a:rPr lang="sv-SE" sz="2800" dirty="0" err="1"/>
              <a:t>Gülsün</a:t>
            </a:r>
            <a:endParaRPr lang="sv-SE" sz="2800" dirty="0"/>
          </a:p>
          <a:p>
            <a:pPr lvl="1"/>
            <a:r>
              <a:rPr lang="sv-SE" dirty="0"/>
              <a:t>62 m bred 400 m lång</a:t>
            </a:r>
          </a:p>
          <a:p>
            <a:pPr lvl="1"/>
            <a:r>
              <a:rPr lang="sv-SE" dirty="0"/>
              <a:t>23 756 </a:t>
            </a:r>
            <a:r>
              <a:rPr lang="sv-SE" dirty="0" err="1"/>
              <a:t>teus</a:t>
            </a:r>
            <a:r>
              <a:rPr lang="sv-SE" dirty="0"/>
              <a:t> </a:t>
            </a:r>
          </a:p>
          <a:p>
            <a:pPr lvl="1"/>
            <a:r>
              <a:rPr lang="sv-SE" sz="2800" dirty="0"/>
              <a:t>MSC Tessa</a:t>
            </a:r>
          </a:p>
          <a:p>
            <a:pPr lvl="1"/>
            <a:r>
              <a:rPr lang="sv-SE" dirty="0"/>
              <a:t>Världens största containerfartyg</a:t>
            </a:r>
          </a:p>
          <a:p>
            <a:pPr lvl="2"/>
            <a:r>
              <a:rPr lang="sv-SE" dirty="0"/>
              <a:t>24 346 TEU</a:t>
            </a:r>
          </a:p>
          <a:p>
            <a:pPr lvl="2"/>
            <a:r>
              <a:rPr lang="sv-SE" dirty="0"/>
              <a:t>+ 5</a:t>
            </a:r>
          </a:p>
          <a:p>
            <a:pPr lvl="2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3969F0F-7682-4C62-B865-D731F3BF4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084" y="687913"/>
            <a:ext cx="4173667" cy="2862254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BFA5CF13-C1C6-BC54-B8D1-D6AE063CB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3" t="19577" r="3083" b="19577"/>
          <a:stretch/>
        </p:blipFill>
        <p:spPr>
          <a:xfrm>
            <a:off x="5085989" y="4266041"/>
            <a:ext cx="7106011" cy="25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15934BD0-9536-43C7-9D8A-19C3071C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27" y="342305"/>
            <a:ext cx="2196979" cy="1172986"/>
          </a:xfrm>
        </p:spPr>
        <p:txBody>
          <a:bodyPr>
            <a:normAutofit fontScale="90000"/>
          </a:bodyPr>
          <a:lstStyle/>
          <a:p>
            <a:r>
              <a:rPr lang="sv-SE" dirty="0"/>
              <a:t>Containerfartyg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51BC1F1-EBFD-467C-A4BB-8A77C74F3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706" y="342305"/>
            <a:ext cx="3778141" cy="3524923"/>
          </a:xfrm>
        </p:spPr>
        <p:txBody>
          <a:bodyPr>
            <a:normAutofit fontScale="92500" lnSpcReduction="20000"/>
          </a:bodyPr>
          <a:lstStyle/>
          <a:p>
            <a:r>
              <a:rPr lang="sv-SE" sz="2400" dirty="0"/>
              <a:t>Världens största containerfartyg</a:t>
            </a:r>
          </a:p>
          <a:p>
            <a:r>
              <a:rPr lang="sv-SE" sz="2400" dirty="0"/>
              <a:t>Rederi</a:t>
            </a:r>
          </a:p>
          <a:p>
            <a:pPr lvl="1"/>
            <a:r>
              <a:rPr lang="sv-SE" dirty="0"/>
              <a:t>Hyundai Merchant Marine </a:t>
            </a:r>
          </a:p>
          <a:p>
            <a:r>
              <a:rPr lang="sv-SE" sz="2400" dirty="0"/>
              <a:t>HMM Algeciras</a:t>
            </a:r>
          </a:p>
          <a:p>
            <a:pPr lvl="1"/>
            <a:r>
              <a:rPr lang="sv-SE" dirty="0"/>
              <a:t> Samsung Heavy </a:t>
            </a:r>
            <a:r>
              <a:rPr lang="sv-SE" dirty="0" err="1"/>
              <a:t>Industries</a:t>
            </a:r>
            <a:r>
              <a:rPr lang="sv-SE" dirty="0"/>
              <a:t> Syd Korea</a:t>
            </a:r>
          </a:p>
          <a:p>
            <a:pPr lvl="1"/>
            <a:r>
              <a:rPr lang="sv-SE" dirty="0"/>
              <a:t>61 m bred 400 m lång</a:t>
            </a:r>
          </a:p>
          <a:p>
            <a:pPr lvl="1"/>
            <a:r>
              <a:rPr lang="sv-SE" dirty="0"/>
              <a:t>23 964 </a:t>
            </a:r>
            <a:r>
              <a:rPr lang="sv-SE" dirty="0" err="1"/>
              <a:t>teus</a:t>
            </a:r>
            <a:r>
              <a:rPr lang="sv-SE" dirty="0"/>
              <a:t> </a:t>
            </a:r>
          </a:p>
          <a:p>
            <a:pPr lvl="1"/>
            <a:r>
              <a:rPr lang="sv-SE" dirty="0"/>
              <a:t>7 ”systrar”</a:t>
            </a:r>
          </a:p>
          <a:p>
            <a:pPr marL="0" indent="0">
              <a:buNone/>
            </a:pPr>
            <a:endParaRPr lang="sv-SE" sz="135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2AB3131-2FC4-4417-AEFF-1DD87B14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5" b="13611"/>
          <a:stretch/>
        </p:blipFill>
        <p:spPr>
          <a:xfrm>
            <a:off x="7340423" y="668254"/>
            <a:ext cx="4308357" cy="2760746"/>
          </a:xfrm>
          <a:prstGeom prst="rect">
            <a:avLst/>
          </a:prstGeom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11C21F23-A81A-4ED9-1AC5-A2BCF5229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29" b="31383"/>
          <a:stretch/>
        </p:blipFill>
        <p:spPr>
          <a:xfrm>
            <a:off x="5360816" y="4543368"/>
            <a:ext cx="6022053" cy="1646378"/>
          </a:xfrm>
          <a:prstGeom prst="rect">
            <a:avLst/>
          </a:prstGeom>
        </p:spPr>
      </p:pic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1E01D7F9-8383-1C72-A7C0-F2D75BB36D73}"/>
              </a:ext>
            </a:extLst>
          </p:cNvPr>
          <p:cNvSpPr txBox="1">
            <a:spLocks/>
          </p:cNvSpPr>
          <p:nvPr/>
        </p:nvSpPr>
        <p:spPr>
          <a:xfrm>
            <a:off x="605935" y="2387996"/>
            <a:ext cx="3778141" cy="43107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200" dirty="0"/>
              <a:t>Världens största containerfartyg</a:t>
            </a:r>
          </a:p>
          <a:p>
            <a:r>
              <a:rPr lang="sv-SE" sz="2200" dirty="0"/>
              <a:t>Rederi</a:t>
            </a:r>
          </a:p>
          <a:p>
            <a:pPr lvl="1"/>
            <a:r>
              <a:rPr lang="sv-SE" sz="2200" dirty="0"/>
              <a:t>Evergreen </a:t>
            </a:r>
          </a:p>
          <a:p>
            <a:r>
              <a:rPr lang="sv-SE" sz="2200" dirty="0" err="1"/>
              <a:t>Ever</a:t>
            </a:r>
            <a:r>
              <a:rPr lang="sv-SE" sz="2200" dirty="0"/>
              <a:t> Ace</a:t>
            </a:r>
          </a:p>
          <a:p>
            <a:pPr lvl="1"/>
            <a:r>
              <a:rPr lang="sv-SE" sz="2200" dirty="0"/>
              <a:t> Samsung Heavy </a:t>
            </a:r>
            <a:r>
              <a:rPr lang="sv-SE" sz="2200" dirty="0" err="1"/>
              <a:t>Industries</a:t>
            </a:r>
            <a:r>
              <a:rPr lang="sv-SE" sz="2200" dirty="0"/>
              <a:t> Syd Korea</a:t>
            </a:r>
          </a:p>
          <a:p>
            <a:pPr lvl="1"/>
            <a:r>
              <a:rPr lang="sv-SE" sz="2200" dirty="0"/>
              <a:t>61 m bred 400 m lång</a:t>
            </a:r>
          </a:p>
          <a:p>
            <a:pPr lvl="1"/>
            <a:r>
              <a:rPr lang="sv-SE" sz="2200" dirty="0"/>
              <a:t>23 992 </a:t>
            </a:r>
            <a:r>
              <a:rPr lang="sv-SE" sz="2200" dirty="0" err="1"/>
              <a:t>teus</a:t>
            </a:r>
            <a:endParaRPr lang="sv-SE" sz="2200" dirty="0"/>
          </a:p>
          <a:p>
            <a:pPr lvl="1"/>
            <a:r>
              <a:rPr lang="sv-SE" sz="2200" dirty="0"/>
              <a:t>5 ”systrar” </a:t>
            </a:r>
          </a:p>
          <a:p>
            <a:pPr marL="0" indent="0">
              <a:buNone/>
            </a:pPr>
            <a:endParaRPr lang="sv-SE" sz="1350" dirty="0"/>
          </a:p>
        </p:txBody>
      </p:sp>
    </p:spTree>
    <p:extLst>
      <p:ext uri="{BB962C8B-B14F-4D97-AF65-F5344CB8AC3E}">
        <p14:creationId xmlns:p14="http://schemas.microsoft.com/office/powerpoint/2010/main" val="2018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Rederier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CMA CGM</a:t>
            </a:r>
          </a:p>
          <a:p>
            <a:pPr lvl="1"/>
            <a:r>
              <a:rPr lang="sv-SE" dirty="0"/>
              <a:t>Franskt</a:t>
            </a:r>
          </a:p>
          <a:p>
            <a:pPr lvl="1"/>
            <a:r>
              <a:rPr lang="sv-SE" dirty="0"/>
              <a:t>Container</a:t>
            </a:r>
          </a:p>
          <a:p>
            <a:pPr lvl="1"/>
            <a:r>
              <a:rPr lang="sv-SE" dirty="0" err="1"/>
              <a:t>Reefer</a:t>
            </a:r>
            <a:endParaRPr lang="sv-SE" dirty="0"/>
          </a:p>
          <a:p>
            <a:pPr lvl="1"/>
            <a:r>
              <a:rPr lang="sv-SE" dirty="0" err="1"/>
              <a:t>RoRo</a:t>
            </a:r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4789114"/>
            <a:ext cx="3600400" cy="156193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4514339"/>
            <a:ext cx="2476500" cy="184785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082" y="1600200"/>
            <a:ext cx="3291830" cy="25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3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Rederier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Cosco</a:t>
            </a:r>
            <a:endParaRPr lang="sv-SE" dirty="0"/>
          </a:p>
          <a:p>
            <a:pPr lvl="1"/>
            <a:r>
              <a:rPr lang="sv-SE" dirty="0"/>
              <a:t>China Ocean Shipping Company</a:t>
            </a:r>
          </a:p>
          <a:p>
            <a:r>
              <a:rPr lang="sv-SE" dirty="0"/>
              <a:t>China Shipping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72" y="1"/>
            <a:ext cx="2362200" cy="1933575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183" y="2404904"/>
            <a:ext cx="2600325" cy="176212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B7754AA7-E0CA-423B-902C-98FC12B92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757" y="5088389"/>
            <a:ext cx="2543175" cy="180022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9B94E35C-C64A-4600-9311-5C7528CA6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544" r="4640" b="11704"/>
          <a:stretch/>
        </p:blipFill>
        <p:spPr>
          <a:xfrm>
            <a:off x="1847528" y="3551785"/>
            <a:ext cx="5147666" cy="2436717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40C7186E-52E2-4A78-B365-418BEBDCA399}"/>
              </a:ext>
            </a:extLst>
          </p:cNvPr>
          <p:cNvSpPr txBox="1"/>
          <p:nvPr/>
        </p:nvSpPr>
        <p:spPr>
          <a:xfrm>
            <a:off x="8657272" y="1333411"/>
            <a:ext cx="530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200" b="1" dirty="0"/>
              <a:t>+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04CF3CAE-0FD3-4732-A37C-6504F43274B7}"/>
              </a:ext>
            </a:extLst>
          </p:cNvPr>
          <p:cNvSpPr txBox="1"/>
          <p:nvPr/>
        </p:nvSpPr>
        <p:spPr>
          <a:xfrm>
            <a:off x="8648032" y="4065690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2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9735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800</Words>
  <Application>Microsoft Office PowerPoint</Application>
  <PresentationFormat>Bredbild</PresentationFormat>
  <Paragraphs>322</Paragraphs>
  <Slides>34</Slides>
  <Notes>22</Notes>
  <HiddenSlides>0</HiddenSlides>
  <MMClips>2</MMClips>
  <ScaleCrop>false</ScaleCrop>
  <HeadingPairs>
    <vt:vector size="8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Office-tema</vt:lpstr>
      <vt:lpstr>Worksheet</vt:lpstr>
      <vt:lpstr>FCL Transportsystem sjö</vt:lpstr>
      <vt:lpstr>FCL Transportsystem sjö</vt:lpstr>
      <vt:lpstr>PowerPoint-presentation</vt:lpstr>
      <vt:lpstr>Rederier</vt:lpstr>
      <vt:lpstr>Maersk Line </vt:lpstr>
      <vt:lpstr>Rederier</vt:lpstr>
      <vt:lpstr>Containerfartyg</vt:lpstr>
      <vt:lpstr>Rederier</vt:lpstr>
      <vt:lpstr>Rederier</vt:lpstr>
      <vt:lpstr>Rederier</vt:lpstr>
      <vt:lpstr>Rederier</vt:lpstr>
      <vt:lpstr>FCL Transportsystem sjö</vt:lpstr>
      <vt:lpstr>FCL sjötransporter</vt:lpstr>
      <vt:lpstr>APM JVG container lastning</vt:lpstr>
      <vt:lpstr>Lastbärare</vt:lpstr>
      <vt:lpstr>Transportsystem sjö</vt:lpstr>
      <vt:lpstr>FCL sjötransporter</vt:lpstr>
      <vt:lpstr>FCL sjötransporter</vt:lpstr>
      <vt:lpstr>Lastbärare</vt:lpstr>
      <vt:lpstr>Lastbärare</vt:lpstr>
      <vt:lpstr>PowerPoint-presentation</vt:lpstr>
      <vt:lpstr>Transportsystem FCL Sjöprocessen</vt:lpstr>
      <vt:lpstr>Transportsystem FCL Sjöprocessen</vt:lpstr>
      <vt:lpstr>FCL Transportsystem sjö</vt:lpstr>
      <vt:lpstr>FCL Transportsystem sjö</vt:lpstr>
      <vt:lpstr>FCL Transportsystem sjö</vt:lpstr>
      <vt:lpstr>FCL Transportsystem sjö</vt:lpstr>
      <vt:lpstr>PowerPoint-presentation</vt:lpstr>
      <vt:lpstr>FCL Transportsystem sjö</vt:lpstr>
      <vt:lpstr>FCL Transportsystem sjö</vt:lpstr>
      <vt:lpstr>FCL Transportsystem sjö</vt:lpstr>
      <vt:lpstr>Organisation och verksamhet åkerier</vt:lpstr>
      <vt:lpstr>FCL Transportsystem sjö</vt:lpstr>
      <vt:lpstr>FCL Transportsystem sjö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FCL sjöprocessen</dc:title>
  <dc:creator>Lisbeth Ledner</dc:creator>
  <cp:lastModifiedBy>Lisbeth Wessberg Ledner</cp:lastModifiedBy>
  <cp:revision>38</cp:revision>
  <dcterms:created xsi:type="dcterms:W3CDTF">2019-10-28T09:57:01Z</dcterms:created>
  <dcterms:modified xsi:type="dcterms:W3CDTF">2023-11-24T14:54:06Z</dcterms:modified>
</cp:coreProperties>
</file>